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1"/>
  </p:sldMasterIdLst>
  <p:notesMasterIdLst>
    <p:notesMasterId r:id="rId8"/>
  </p:notesMasterIdLst>
  <p:handoutMasterIdLst>
    <p:handoutMasterId r:id="rId9"/>
  </p:handoutMasterIdLst>
  <p:sldIdLst>
    <p:sldId id="256" r:id="rId2"/>
    <p:sldId id="287" r:id="rId3"/>
    <p:sldId id="303" r:id="rId4"/>
    <p:sldId id="300" r:id="rId5"/>
    <p:sldId id="301" r:id="rId6"/>
    <p:sldId id="302" r:id="rId7"/>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8000"/>
    <a:srgbClr val="77777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82" autoAdjust="0"/>
  </p:normalViewPr>
  <p:slideViewPr>
    <p:cSldViewPr>
      <p:cViewPr varScale="1">
        <p:scale>
          <a:sx n="60" d="100"/>
          <a:sy n="60" d="100"/>
        </p:scale>
        <p:origin x="40" y="3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FAD7EA-E603-46B5-8A6E-1B8F657A30B5}" type="datetimeFigureOut">
              <a:rPr lang="en-GB" smtClean="0"/>
              <a:t>12/07/2015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24F420-FD14-4008-A8DD-F9A0BCBFC30A}" type="slidenum">
              <a:rPr lang="en-GB" smtClean="0"/>
              <a:t>‹#›</a:t>
            </a:fld>
            <a:endParaRPr lang="en-GB"/>
          </a:p>
        </p:txBody>
      </p:sp>
    </p:spTree>
    <p:extLst>
      <p:ext uri="{BB962C8B-B14F-4D97-AF65-F5344CB8AC3E}">
        <p14:creationId xmlns:p14="http://schemas.microsoft.com/office/powerpoint/2010/main" val="1048545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C238408C-6839-46EE-8131-EDA75C487F2E}" type="datetimeFigureOut">
              <a:rPr lang="en-US" smtClean="0"/>
              <a:pPr/>
              <a:t>7/12/2015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87D77045-401A-4D5E-BFE3-54C21A8A6634}" type="slidenum">
              <a:rPr lang="en-US" smtClean="0"/>
              <a:pPr/>
              <a:t>‹#›</a:t>
            </a:fld>
            <a:endParaRPr lang="en-US"/>
          </a:p>
        </p:txBody>
      </p:sp>
    </p:spTree>
    <p:extLst>
      <p:ext uri="{BB962C8B-B14F-4D97-AF65-F5344CB8AC3E}">
        <p14:creationId xmlns:p14="http://schemas.microsoft.com/office/powerpoint/2010/main" val="96274178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a:t>
            </a:r>
            <a:r>
              <a:rPr lang="en-GB" baseline="0" dirty="0" smtClean="0"/>
              <a:t>e are 3 stages to launching a winch-launched glider (Viking), these are;</a:t>
            </a:r>
          </a:p>
          <a:p>
            <a:endParaRPr lang="en-GB" baseline="0" dirty="0" smtClean="0"/>
          </a:p>
          <a:p>
            <a:pPr marL="342900" indent="-342900">
              <a:buFont typeface="+mj-lt"/>
              <a:buAutoNum type="arabicPeriod"/>
            </a:pPr>
            <a:r>
              <a:rPr lang="en-GB" dirty="0" smtClean="0"/>
              <a:t>“All clear above and behind”</a:t>
            </a:r>
          </a:p>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GB" sz="1200" b="0" i="0" u="none" strike="noStrike" kern="1200" baseline="0" dirty="0" smtClean="0">
                <a:solidFill>
                  <a:schemeClr val="tx1"/>
                </a:solidFill>
                <a:latin typeface="+mn-lt"/>
                <a:ea typeface="+mn-ea"/>
                <a:cs typeface="+mn-cs"/>
              </a:rPr>
              <a:t>When the glider is completely ready and it is safe to launch, the pilot and wing tip holder check above and behind the glider to ensure there are no hazards. </a:t>
            </a:r>
            <a:endParaRPr lang="en-GB" dirty="0" smtClean="0"/>
          </a:p>
          <a:p>
            <a:pPr marL="342900" indent="-342900">
              <a:buFont typeface="+mj-lt"/>
              <a:buAutoNum type="arabicPeriod"/>
            </a:pPr>
            <a:r>
              <a:rPr lang="en-GB" dirty="0" smtClean="0"/>
              <a:t>“Take up slack”  [1 finger]</a:t>
            </a:r>
          </a:p>
          <a:p>
            <a:pPr marL="457200" lvl="1" indent="0">
              <a:buFont typeface="+mj-lt"/>
              <a:buNone/>
            </a:pPr>
            <a:r>
              <a:rPr lang="en-GB" sz="1200" b="0" i="0" u="none" strike="noStrike" kern="1200" baseline="0" dirty="0" smtClean="0">
                <a:solidFill>
                  <a:schemeClr val="tx1"/>
                </a:solidFill>
                <a:latin typeface="+mn-lt"/>
                <a:ea typeface="+mn-ea"/>
                <a:cs typeface="+mn-cs"/>
              </a:rPr>
              <a:t>The pilot indicates with one finger and gives the command “Take up slack”.</a:t>
            </a:r>
          </a:p>
          <a:p>
            <a:pPr marL="457200" lvl="1" indent="0">
              <a:buFont typeface="+mj-lt"/>
              <a:buNone/>
            </a:pPr>
            <a:r>
              <a:rPr lang="en-GB" sz="1200" b="0" i="0" u="none" strike="noStrike" kern="1200" baseline="0" dirty="0" smtClean="0">
                <a:solidFill>
                  <a:schemeClr val="tx1"/>
                </a:solidFill>
                <a:latin typeface="+mn-lt"/>
                <a:ea typeface="+mn-ea"/>
                <a:cs typeface="+mn-cs"/>
              </a:rPr>
              <a:t>The signaller passes this on to the winch driver using lamp signals or large bats. The winch driver pulls slack out of the cable. 	</a:t>
            </a:r>
            <a:endParaRPr lang="en-GB" dirty="0" smtClean="0"/>
          </a:p>
          <a:p>
            <a:pPr marL="342900" indent="-342900">
              <a:buFont typeface="+mj-lt"/>
              <a:buAutoNum type="arabicPeriod"/>
            </a:pPr>
            <a:r>
              <a:rPr lang="en-GB" dirty="0" smtClean="0"/>
              <a:t>“All out” [2 fingers]</a:t>
            </a:r>
          </a:p>
          <a:p>
            <a:pPr marL="457200" lvl="1" indent="0">
              <a:buFont typeface="+mj-lt"/>
              <a:buNone/>
            </a:pPr>
            <a:r>
              <a:rPr lang="en-GB" sz="1200" b="0" i="0" u="none" strike="noStrike" kern="1200" baseline="0" dirty="0" smtClean="0">
                <a:solidFill>
                  <a:schemeClr val="tx1"/>
                </a:solidFill>
                <a:latin typeface="+mn-lt"/>
                <a:ea typeface="+mn-ea"/>
                <a:cs typeface="+mn-cs"/>
              </a:rPr>
              <a:t>When the pilot is satisfied that the slack has all been taken up, the order “All out” is given. </a:t>
            </a:r>
          </a:p>
          <a:p>
            <a:pPr marL="457200" lvl="1" indent="0">
              <a:buFont typeface="+mj-lt"/>
              <a:buNone/>
            </a:pPr>
            <a:r>
              <a:rPr lang="en-GB" sz="1200" b="0" i="0" u="none" strike="noStrike" kern="1200" baseline="0" dirty="0" smtClean="0">
                <a:solidFill>
                  <a:schemeClr val="tx1"/>
                </a:solidFill>
                <a:latin typeface="+mn-lt"/>
                <a:ea typeface="+mn-ea"/>
                <a:cs typeface="+mn-cs"/>
              </a:rPr>
              <a:t>The signaller passes this on to the winch driver using lamp signals or large bats. The winch speeds up and the glider begins ground ride and launch with the wing tip holder holding the wings level to begin with. 	</a:t>
            </a:r>
          </a:p>
          <a:p>
            <a:pPr marL="800100" lvl="1" indent="-342900">
              <a:buFont typeface="+mj-lt"/>
              <a:buAutoNum type="arabicPeriod"/>
            </a:pPr>
            <a:endParaRPr lang="en-GB" dirty="0" smtClean="0"/>
          </a:p>
          <a:p>
            <a:endParaRPr lang="en-GB"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3</a:t>
            </a:fld>
            <a:endParaRPr lang="en-US"/>
          </a:p>
        </p:txBody>
      </p:sp>
    </p:spTree>
    <p:extLst>
      <p:ext uri="{BB962C8B-B14F-4D97-AF65-F5344CB8AC3E}">
        <p14:creationId xmlns:p14="http://schemas.microsoft.com/office/powerpoint/2010/main" val="276798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4" descr="raf_graphic_powerpoint_right_vertical_logo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8414" y="0"/>
            <a:ext cx="27955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raf_air_cadet_logo2_300dpi tra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9" y="333377"/>
            <a:ext cx="149383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8" name="Rectangle 2"/>
          <p:cNvSpPr>
            <a:spLocks noGrp="1" noChangeArrowheads="1"/>
          </p:cNvSpPr>
          <p:nvPr>
            <p:ph type="ctrTitle"/>
          </p:nvPr>
        </p:nvSpPr>
        <p:spPr>
          <a:xfrm>
            <a:off x="251521" y="430215"/>
            <a:ext cx="6014788" cy="549381"/>
          </a:xfrm>
        </p:spPr>
        <p:txBody>
          <a:bodyPr/>
          <a:lstStyle>
            <a:lvl1pPr>
              <a:defRPr/>
            </a:lvl1pPr>
          </a:lstStyle>
          <a:p>
            <a:pPr lvl="0"/>
            <a:r>
              <a:rPr lang="en-US" altLang="en-US" noProof="0" smtClean="0"/>
              <a:t>Click to edit Master title style</a:t>
            </a:r>
            <a:endParaRPr lang="en-GB" altLang="en-US" noProof="0" dirty="0" smtClean="0"/>
          </a:p>
        </p:txBody>
      </p:sp>
      <p:sp>
        <p:nvSpPr>
          <p:cNvPr id="65539" name="Rectangle 3"/>
          <p:cNvSpPr>
            <a:spLocks noGrp="1" noChangeArrowheads="1"/>
          </p:cNvSpPr>
          <p:nvPr>
            <p:ph type="subTitle" idx="1"/>
          </p:nvPr>
        </p:nvSpPr>
        <p:spPr>
          <a:xfrm>
            <a:off x="395288" y="1673225"/>
            <a:ext cx="5953125" cy="461665"/>
          </a:xfrm>
        </p:spPr>
        <p:txBody>
          <a:bodyPr/>
          <a:lstStyle>
            <a:lvl1pPr marL="0" indent="0">
              <a:buFontTx/>
              <a:buNone/>
              <a:defRPr sz="2400"/>
            </a:lvl1pPr>
          </a:lstStyle>
          <a:p>
            <a:pPr lvl="0"/>
            <a:r>
              <a:rPr lang="en-US" altLang="en-US" noProof="0" smtClean="0"/>
              <a:t>Click to edit Master subtitle style</a:t>
            </a:r>
            <a:endParaRPr lang="en-GB" altLang="en-US" noProof="0"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40196" y="4905940"/>
            <a:ext cx="1426467" cy="1901956"/>
          </a:xfrm>
          <a:prstGeom prst="rect">
            <a:avLst/>
          </a:prstGeom>
        </p:spPr>
      </p:pic>
    </p:spTree>
    <p:extLst>
      <p:ext uri="{BB962C8B-B14F-4D97-AF65-F5344CB8AC3E}">
        <p14:creationId xmlns:p14="http://schemas.microsoft.com/office/powerpoint/2010/main" val="4111320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67256"/>
            <a:ext cx="2834430" cy="300082"/>
          </a:xfrm>
        </p:spPr>
        <p:txBody>
          <a:bodyPr anchor="b"/>
          <a:lstStyle>
            <a:lvl1pPr algn="l">
              <a:defRPr sz="15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6"/>
            <a:ext cx="5486400" cy="46166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9"/>
            <a:ext cx="5486400" cy="2539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Tree>
    <p:extLst>
      <p:ext uri="{BB962C8B-B14F-4D97-AF65-F5344CB8AC3E}">
        <p14:creationId xmlns:p14="http://schemas.microsoft.com/office/powerpoint/2010/main" val="425791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95289" y="430215"/>
            <a:ext cx="6014788" cy="549381"/>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273594" y="1673225"/>
            <a:ext cx="2622256" cy="22344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13183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54136" y="430214"/>
            <a:ext cx="641714" cy="592245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828240" y="430213"/>
            <a:ext cx="1791260" cy="345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9147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raf_graphic_powerpoint_bottom_horizontal_logo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452938"/>
            <a:ext cx="9144000" cy="240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raf_air_cadet_logo2_300dpi tra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9" y="5516563"/>
            <a:ext cx="1493837"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0" name="Rectangle 2"/>
          <p:cNvSpPr>
            <a:spLocks noGrp="1" noChangeArrowheads="1"/>
          </p:cNvSpPr>
          <p:nvPr>
            <p:ph type="ctrTitle"/>
          </p:nvPr>
        </p:nvSpPr>
        <p:spPr>
          <a:xfrm>
            <a:off x="395288" y="430215"/>
            <a:ext cx="6014788" cy="549381"/>
          </a:xfrm>
        </p:spPr>
        <p:txBody>
          <a:bodyPr/>
          <a:lstStyle>
            <a:lvl1pPr>
              <a:defRPr/>
            </a:lvl1pPr>
          </a:lstStyle>
          <a:p>
            <a:pPr lvl="0"/>
            <a:r>
              <a:rPr lang="en-US" altLang="en-US" noProof="0" smtClean="0"/>
              <a:t>Click to edit Master title style</a:t>
            </a:r>
            <a:endParaRPr lang="en-GB" altLang="en-US" noProof="0" smtClean="0"/>
          </a:p>
        </p:txBody>
      </p:sp>
      <p:sp>
        <p:nvSpPr>
          <p:cNvPr id="104451" name="Rectangle 3"/>
          <p:cNvSpPr>
            <a:spLocks noGrp="1" noChangeArrowheads="1"/>
          </p:cNvSpPr>
          <p:nvPr>
            <p:ph type="subTitle" idx="1"/>
          </p:nvPr>
        </p:nvSpPr>
        <p:spPr>
          <a:xfrm>
            <a:off x="395288" y="1673225"/>
            <a:ext cx="4429125" cy="369332"/>
          </a:xfrm>
        </p:spPr>
        <p:txBody>
          <a:bodyPr/>
          <a:lstStyle>
            <a:lvl1pPr marL="0" indent="0">
              <a:buFontTx/>
              <a:buNone/>
              <a:defRPr/>
            </a:lvl1pPr>
          </a:lstStyle>
          <a:p>
            <a:pPr lvl="0"/>
            <a:r>
              <a:rPr lang="en-US" altLang="en-US" noProof="0" smtClean="0"/>
              <a:t>Click to edit Master subtitle style</a:t>
            </a:r>
            <a:endParaRPr lang="en-GB" altLang="en-US" noProof="0" smtClean="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859" y="5775124"/>
            <a:ext cx="793369" cy="1057825"/>
          </a:xfrm>
          <a:prstGeom prst="rect">
            <a:avLst/>
          </a:prstGeom>
        </p:spPr>
      </p:pic>
    </p:spTree>
    <p:extLst>
      <p:ext uri="{BB962C8B-B14F-4D97-AF65-F5344CB8AC3E}">
        <p14:creationId xmlns:p14="http://schemas.microsoft.com/office/powerpoint/2010/main" val="376740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9" y="430215"/>
            <a:ext cx="6014788" cy="549381"/>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278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244291" cy="507831"/>
          </a:xfrm>
        </p:spPr>
        <p:txBody>
          <a:bodyPr/>
          <a:lstStyle>
            <a:lvl1pPr algn="l">
              <a:defRPr sz="3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4083735"/>
            <a:ext cx="7772400" cy="323165"/>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Tree>
    <p:extLst>
      <p:ext uri="{BB962C8B-B14F-4D97-AF65-F5344CB8AC3E}">
        <p14:creationId xmlns:p14="http://schemas.microsoft.com/office/powerpoint/2010/main" val="119881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9" y="430215"/>
            <a:ext cx="6014788" cy="549381"/>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673225"/>
            <a:ext cx="2173287" cy="258532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720976" y="1673225"/>
            <a:ext cx="2174875" cy="258532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863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6014788" cy="549381"/>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805544"/>
            <a:ext cx="4040188" cy="3693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133882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805544"/>
            <a:ext cx="4041775" cy="3693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133882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16418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95289" y="430215"/>
            <a:ext cx="6014788" cy="549381"/>
          </a:xfrm>
        </p:spPr>
        <p:txBody>
          <a:bodyPr/>
          <a:lstStyle/>
          <a:p>
            <a:r>
              <a:rPr lang="en-US" smtClean="0"/>
              <a:t>Click to edit Master title style</a:t>
            </a:r>
            <a:endParaRPr lang="en-GB"/>
          </a:p>
        </p:txBody>
      </p:sp>
    </p:spTree>
    <p:extLst>
      <p:ext uri="{BB962C8B-B14F-4D97-AF65-F5344CB8AC3E}">
        <p14:creationId xmlns:p14="http://schemas.microsoft.com/office/powerpoint/2010/main" val="289190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96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135018"/>
            <a:ext cx="2834430" cy="300082"/>
          </a:xfrm>
        </p:spPr>
        <p:txBody>
          <a:bodyPr anchor="b"/>
          <a:lstStyle>
            <a:lvl1pPr algn="l">
              <a:defRPr sz="15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0" cy="173586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2539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Tree>
    <p:extLst>
      <p:ext uri="{BB962C8B-B14F-4D97-AF65-F5344CB8AC3E}">
        <p14:creationId xmlns:p14="http://schemas.microsoft.com/office/powerpoint/2010/main" val="72399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9" y="430215"/>
            <a:ext cx="2063385" cy="54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lvl="0"/>
            <a:r>
              <a:rPr lang="en-GB" altLang="en-US" smtClean="0"/>
              <a:t>Slide title</a:t>
            </a:r>
          </a:p>
        </p:txBody>
      </p:sp>
      <p:sp>
        <p:nvSpPr>
          <p:cNvPr id="1027" name="Rectangle 3"/>
          <p:cNvSpPr>
            <a:spLocks noGrp="1" noChangeArrowheads="1"/>
          </p:cNvSpPr>
          <p:nvPr>
            <p:ph type="body" idx="1"/>
          </p:nvPr>
        </p:nvSpPr>
        <p:spPr bwMode="auto">
          <a:xfrm>
            <a:off x="395289" y="1673225"/>
            <a:ext cx="4500562" cy="169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altLang="en-US" smtClean="0"/>
              <a:t>Slide body text</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pic>
        <p:nvPicPr>
          <p:cNvPr id="1028" name="Picture 5" descr="raf_air_cadet_logo2_300dpi t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64389" y="5516563"/>
            <a:ext cx="1493837"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1426805"/>
      </p:ext>
    </p:extLst>
  </p:cSld>
  <p:clrMap bg1="dk2" tx1="lt1" bg2="dk1"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rtl="0" eaLnBrk="1" fontAlgn="base" hangingPunct="1">
        <a:lnSpc>
          <a:spcPct val="90000"/>
        </a:lnSpc>
        <a:spcBef>
          <a:spcPct val="0"/>
        </a:spcBef>
        <a:spcAft>
          <a:spcPct val="0"/>
        </a:spcAft>
        <a:defRPr sz="3300" b="1">
          <a:solidFill>
            <a:schemeClr val="tx2"/>
          </a:solidFill>
          <a:latin typeface="+mj-lt"/>
          <a:ea typeface="+mj-ea"/>
          <a:cs typeface="+mj-cs"/>
        </a:defRPr>
      </a:lvl1pPr>
      <a:lvl2pPr algn="l" rtl="0" eaLnBrk="1" fontAlgn="base" hangingPunct="1">
        <a:lnSpc>
          <a:spcPct val="90000"/>
        </a:lnSpc>
        <a:spcBef>
          <a:spcPct val="0"/>
        </a:spcBef>
        <a:spcAft>
          <a:spcPct val="0"/>
        </a:spcAft>
        <a:defRPr sz="3300" b="1">
          <a:solidFill>
            <a:schemeClr val="tx2"/>
          </a:solidFill>
          <a:latin typeface="Arial" charset="0"/>
          <a:cs typeface="Arial" charset="0"/>
        </a:defRPr>
      </a:lvl2pPr>
      <a:lvl3pPr algn="l" rtl="0" eaLnBrk="1" fontAlgn="base" hangingPunct="1">
        <a:lnSpc>
          <a:spcPct val="90000"/>
        </a:lnSpc>
        <a:spcBef>
          <a:spcPct val="0"/>
        </a:spcBef>
        <a:spcAft>
          <a:spcPct val="0"/>
        </a:spcAft>
        <a:defRPr sz="3300" b="1">
          <a:solidFill>
            <a:schemeClr val="tx2"/>
          </a:solidFill>
          <a:latin typeface="Arial" charset="0"/>
          <a:cs typeface="Arial" charset="0"/>
        </a:defRPr>
      </a:lvl3pPr>
      <a:lvl4pPr algn="l" rtl="0" eaLnBrk="1" fontAlgn="base" hangingPunct="1">
        <a:lnSpc>
          <a:spcPct val="90000"/>
        </a:lnSpc>
        <a:spcBef>
          <a:spcPct val="0"/>
        </a:spcBef>
        <a:spcAft>
          <a:spcPct val="0"/>
        </a:spcAft>
        <a:defRPr sz="3300" b="1">
          <a:solidFill>
            <a:schemeClr val="tx2"/>
          </a:solidFill>
          <a:latin typeface="Arial" charset="0"/>
          <a:cs typeface="Arial" charset="0"/>
        </a:defRPr>
      </a:lvl4pPr>
      <a:lvl5pPr algn="l" rtl="0" eaLnBrk="1" fontAlgn="base" hangingPunct="1">
        <a:lnSpc>
          <a:spcPct val="90000"/>
        </a:lnSpc>
        <a:spcBef>
          <a:spcPct val="0"/>
        </a:spcBef>
        <a:spcAft>
          <a:spcPct val="0"/>
        </a:spcAft>
        <a:defRPr sz="3300" b="1">
          <a:solidFill>
            <a:schemeClr val="tx2"/>
          </a:solidFill>
          <a:latin typeface="Arial" charset="0"/>
          <a:cs typeface="Arial" charset="0"/>
        </a:defRPr>
      </a:lvl5pPr>
      <a:lvl6pPr marL="342900" algn="l" rtl="0" eaLnBrk="1" fontAlgn="base" hangingPunct="1">
        <a:lnSpc>
          <a:spcPct val="90000"/>
        </a:lnSpc>
        <a:spcBef>
          <a:spcPct val="0"/>
        </a:spcBef>
        <a:spcAft>
          <a:spcPct val="0"/>
        </a:spcAft>
        <a:defRPr sz="3300" b="1">
          <a:solidFill>
            <a:schemeClr val="tx2"/>
          </a:solidFill>
          <a:latin typeface="Arial" charset="0"/>
          <a:cs typeface="Arial" charset="0"/>
        </a:defRPr>
      </a:lvl6pPr>
      <a:lvl7pPr marL="685800" algn="l" rtl="0" eaLnBrk="1" fontAlgn="base" hangingPunct="1">
        <a:lnSpc>
          <a:spcPct val="90000"/>
        </a:lnSpc>
        <a:spcBef>
          <a:spcPct val="0"/>
        </a:spcBef>
        <a:spcAft>
          <a:spcPct val="0"/>
        </a:spcAft>
        <a:defRPr sz="3300" b="1">
          <a:solidFill>
            <a:schemeClr val="tx2"/>
          </a:solidFill>
          <a:latin typeface="Arial" charset="0"/>
          <a:cs typeface="Arial" charset="0"/>
        </a:defRPr>
      </a:lvl7pPr>
      <a:lvl8pPr marL="1028700" algn="l" rtl="0" eaLnBrk="1" fontAlgn="base" hangingPunct="1">
        <a:lnSpc>
          <a:spcPct val="90000"/>
        </a:lnSpc>
        <a:spcBef>
          <a:spcPct val="0"/>
        </a:spcBef>
        <a:spcAft>
          <a:spcPct val="0"/>
        </a:spcAft>
        <a:defRPr sz="3300" b="1">
          <a:solidFill>
            <a:schemeClr val="tx2"/>
          </a:solidFill>
          <a:latin typeface="Arial" charset="0"/>
          <a:cs typeface="Arial" charset="0"/>
        </a:defRPr>
      </a:lvl8pPr>
      <a:lvl9pPr marL="1371600" algn="l" rtl="0" eaLnBrk="1" fontAlgn="base" hangingPunct="1">
        <a:lnSpc>
          <a:spcPct val="90000"/>
        </a:lnSpc>
        <a:spcBef>
          <a:spcPct val="0"/>
        </a:spcBef>
        <a:spcAft>
          <a:spcPct val="0"/>
        </a:spcAft>
        <a:defRPr sz="3300" b="1">
          <a:solidFill>
            <a:schemeClr val="tx2"/>
          </a:solidFill>
          <a:latin typeface="Arial" charset="0"/>
          <a:cs typeface="Arial" charset="0"/>
        </a:defRPr>
      </a:lvl9pPr>
    </p:titleStyle>
    <p:bodyStyle>
      <a:lvl1pPr marL="257175" indent="-257175" algn="l" rtl="0" eaLnBrk="1" fontAlgn="base" hangingPunct="1">
        <a:spcBef>
          <a:spcPct val="20000"/>
        </a:spcBef>
        <a:spcAft>
          <a:spcPct val="0"/>
        </a:spcAft>
        <a:buChar char="•"/>
        <a:defRPr sz="1800">
          <a:solidFill>
            <a:schemeClr val="tx1"/>
          </a:solidFill>
          <a:latin typeface="+mn-lt"/>
          <a:ea typeface="+mn-ea"/>
          <a:cs typeface="+mn-cs"/>
        </a:defRPr>
      </a:lvl1pPr>
      <a:lvl2pPr marL="557213" indent="-214313" algn="l" rtl="0" eaLnBrk="1" fontAlgn="base" hangingPunct="1">
        <a:spcBef>
          <a:spcPct val="20000"/>
        </a:spcBef>
        <a:spcAft>
          <a:spcPct val="0"/>
        </a:spcAft>
        <a:buChar char="–"/>
        <a:defRPr sz="1800">
          <a:solidFill>
            <a:schemeClr val="tx1"/>
          </a:solidFill>
          <a:latin typeface="+mn-lt"/>
          <a:cs typeface="+mn-cs"/>
        </a:defRPr>
      </a:lvl2pPr>
      <a:lvl3pPr marL="857250" indent="-171450" algn="l" rtl="0" eaLnBrk="1" fontAlgn="base" hangingPunct="1">
        <a:spcBef>
          <a:spcPct val="20000"/>
        </a:spcBef>
        <a:spcAft>
          <a:spcPct val="0"/>
        </a:spcAft>
        <a:buChar char="•"/>
        <a:defRPr sz="1800">
          <a:solidFill>
            <a:schemeClr val="tx1"/>
          </a:solidFill>
          <a:latin typeface="+mn-lt"/>
          <a:cs typeface="+mn-cs"/>
        </a:defRPr>
      </a:lvl3pPr>
      <a:lvl4pPr marL="1200150" indent="-171450" algn="l" rtl="0" eaLnBrk="1" fontAlgn="base" hangingPunct="1">
        <a:spcBef>
          <a:spcPct val="20000"/>
        </a:spcBef>
        <a:spcAft>
          <a:spcPct val="0"/>
        </a:spcAft>
        <a:buChar char="–"/>
        <a:defRPr sz="1800">
          <a:solidFill>
            <a:schemeClr val="tx1"/>
          </a:solidFill>
          <a:latin typeface="+mn-lt"/>
          <a:cs typeface="+mn-cs"/>
        </a:defRPr>
      </a:lvl4pPr>
      <a:lvl5pPr marL="1543050" indent="-171450" algn="l" rtl="0" eaLnBrk="1" fontAlgn="base" hangingPunct="1">
        <a:spcBef>
          <a:spcPct val="20000"/>
        </a:spcBef>
        <a:spcAft>
          <a:spcPct val="0"/>
        </a:spcAft>
        <a:buChar char="»"/>
        <a:defRPr sz="1800">
          <a:solidFill>
            <a:schemeClr val="tx1"/>
          </a:solidFill>
          <a:latin typeface="+mn-lt"/>
          <a:cs typeface="+mn-cs"/>
        </a:defRPr>
      </a:lvl5pPr>
      <a:lvl6pPr marL="1885950" indent="-171450" algn="l" rtl="0" eaLnBrk="1" fontAlgn="base" hangingPunct="1">
        <a:spcBef>
          <a:spcPct val="20000"/>
        </a:spcBef>
        <a:spcAft>
          <a:spcPct val="0"/>
        </a:spcAft>
        <a:buChar char="»"/>
        <a:defRPr sz="1800">
          <a:solidFill>
            <a:schemeClr val="tx1"/>
          </a:solidFill>
          <a:latin typeface="+mn-lt"/>
          <a:cs typeface="+mn-cs"/>
        </a:defRPr>
      </a:lvl6pPr>
      <a:lvl7pPr marL="2228850" indent="-171450" algn="l" rtl="0" eaLnBrk="1" fontAlgn="base" hangingPunct="1">
        <a:spcBef>
          <a:spcPct val="20000"/>
        </a:spcBef>
        <a:spcAft>
          <a:spcPct val="0"/>
        </a:spcAft>
        <a:buChar char="»"/>
        <a:defRPr sz="1800">
          <a:solidFill>
            <a:schemeClr val="tx1"/>
          </a:solidFill>
          <a:latin typeface="+mn-lt"/>
          <a:cs typeface="+mn-cs"/>
        </a:defRPr>
      </a:lvl7pPr>
      <a:lvl8pPr marL="2571750" indent="-171450" algn="l" rtl="0" eaLnBrk="1" fontAlgn="base" hangingPunct="1">
        <a:spcBef>
          <a:spcPct val="20000"/>
        </a:spcBef>
        <a:spcAft>
          <a:spcPct val="0"/>
        </a:spcAft>
        <a:buChar char="»"/>
        <a:defRPr sz="1800">
          <a:solidFill>
            <a:schemeClr val="tx1"/>
          </a:solidFill>
          <a:latin typeface="+mn-lt"/>
          <a:cs typeface="+mn-cs"/>
        </a:defRPr>
      </a:lvl8pPr>
      <a:lvl9pPr marL="2914650" indent="-171450" algn="l" rtl="0" eaLnBrk="1" fontAlgn="base" hangingPunct="1">
        <a:spcBef>
          <a:spcPct val="20000"/>
        </a:spcBef>
        <a:spcAft>
          <a:spcPct val="0"/>
        </a:spcAft>
        <a:buChar char="»"/>
        <a:defRPr sz="180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430215"/>
            <a:ext cx="7915950" cy="549381"/>
          </a:xfrm>
        </p:spPr>
        <p:txBody>
          <a:bodyPr/>
          <a:lstStyle/>
          <a:p>
            <a:r>
              <a:rPr lang="en-GB" dirty="0" smtClean="0"/>
              <a:t>Fundamental Principles of Airmanship</a:t>
            </a:r>
            <a:endParaRPr lang="en-GB" dirty="0"/>
          </a:p>
        </p:txBody>
      </p:sp>
      <p:sp>
        <p:nvSpPr>
          <p:cNvPr id="3" name="Subtitle 2"/>
          <p:cNvSpPr>
            <a:spLocks noGrp="1"/>
          </p:cNvSpPr>
          <p:nvPr>
            <p:ph type="subTitle" idx="1"/>
          </p:nvPr>
        </p:nvSpPr>
        <p:spPr>
          <a:xfrm>
            <a:off x="395288" y="1673225"/>
            <a:ext cx="7993136" cy="830997"/>
          </a:xfrm>
        </p:spPr>
        <p:txBody>
          <a:bodyPr/>
          <a:lstStyle/>
          <a:p>
            <a:r>
              <a:rPr lang="en-GB" sz="2400" dirty="0" smtClean="0"/>
              <a:t>LO4 – </a:t>
            </a:r>
            <a:r>
              <a:rPr lang="en-GB" sz="2400" dirty="0"/>
              <a:t>Know processes used to launch gliders and maintain flight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altLang="en-US" b="1" smtClean="0">
                <a:solidFill>
                  <a:schemeClr val="tx1"/>
                </a:solidFill>
              </a:rPr>
              <a:t>Objectives</a:t>
            </a:r>
          </a:p>
        </p:txBody>
      </p:sp>
      <p:sp>
        <p:nvSpPr>
          <p:cNvPr id="6147" name="Rectangle 3"/>
          <p:cNvSpPr>
            <a:spLocks noGrp="1" noChangeArrowheads="1"/>
          </p:cNvSpPr>
          <p:nvPr>
            <p:ph idx="1"/>
          </p:nvPr>
        </p:nvSpPr>
        <p:spPr>
          <a:xfrm>
            <a:off x="395288" y="1673225"/>
            <a:ext cx="7633095" cy="1034129"/>
          </a:xfrm>
        </p:spPr>
        <p:txBody>
          <a:bodyPr/>
          <a:lstStyle/>
          <a:p>
            <a:r>
              <a:rPr lang="en-GB" altLang="en-US" b="1" dirty="0"/>
              <a:t>Describe processes used to launch gliders</a:t>
            </a:r>
            <a:r>
              <a:rPr lang="en-GB" altLang="en-US" b="1" dirty="0" smtClean="0"/>
              <a:t>.</a:t>
            </a:r>
          </a:p>
          <a:p>
            <a:endParaRPr lang="en-GB" altLang="en-US" b="1" dirty="0" smtClean="0"/>
          </a:p>
          <a:p>
            <a:pPr marL="0" indent="0" eaLnBrk="1" hangingPunct="1">
              <a:buNone/>
            </a:pPr>
            <a:endParaRPr lang="en-GB" altLang="en-US" b="1" dirty="0" smtClean="0"/>
          </a:p>
        </p:txBody>
      </p:sp>
      <p:sp>
        <p:nvSpPr>
          <p:cNvPr id="4" name="5-Point Star 3"/>
          <p:cNvSpPr/>
          <p:nvPr/>
        </p:nvSpPr>
        <p:spPr>
          <a:xfrm>
            <a:off x="3915210" y="4221088"/>
            <a:ext cx="1313581" cy="1306595"/>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P8</a:t>
            </a:r>
            <a:endParaRPr lang="en-GB" b="1" dirty="0"/>
          </a:p>
        </p:txBody>
      </p:sp>
    </p:spTree>
    <p:extLst>
      <p:ext uri="{BB962C8B-B14F-4D97-AF65-F5344CB8AC3E}">
        <p14:creationId xmlns:p14="http://schemas.microsoft.com/office/powerpoint/2010/main" val="1062971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9" y="430215"/>
            <a:ext cx="4012637" cy="549381"/>
          </a:xfrm>
        </p:spPr>
        <p:txBody>
          <a:bodyPr/>
          <a:lstStyle/>
          <a:p>
            <a:r>
              <a:rPr lang="en-GB" dirty="0" smtClean="0"/>
              <a:t>Launching a Glider</a:t>
            </a:r>
            <a:endParaRPr lang="en-GB" dirty="0"/>
          </a:p>
        </p:txBody>
      </p:sp>
      <p:sp>
        <p:nvSpPr>
          <p:cNvPr id="3" name="Content Placeholder 2"/>
          <p:cNvSpPr>
            <a:spLocks noGrp="1"/>
          </p:cNvSpPr>
          <p:nvPr>
            <p:ph idx="1"/>
          </p:nvPr>
        </p:nvSpPr>
        <p:spPr>
          <a:xfrm>
            <a:off x="371754" y="1196752"/>
            <a:ext cx="4500562" cy="1698927"/>
          </a:xfrm>
        </p:spPr>
        <p:txBody>
          <a:bodyPr/>
          <a:lstStyle/>
          <a:p>
            <a:pPr marL="342900" indent="-342900">
              <a:buFont typeface="+mj-lt"/>
              <a:buAutoNum type="arabicPeriod"/>
            </a:pPr>
            <a:r>
              <a:rPr lang="en-GB" dirty="0" smtClean="0"/>
              <a:t>“All clear above and behind”</a:t>
            </a:r>
          </a:p>
          <a:p>
            <a:pPr marL="342900" indent="-342900">
              <a:buFont typeface="+mj-lt"/>
              <a:buAutoNum type="arabicPeriod"/>
            </a:pPr>
            <a:endParaRPr lang="en-GB" dirty="0"/>
          </a:p>
          <a:p>
            <a:pPr marL="342900" indent="-342900">
              <a:buFont typeface="+mj-lt"/>
              <a:buAutoNum type="arabicPeriod"/>
            </a:pPr>
            <a:r>
              <a:rPr lang="en-GB" dirty="0" smtClean="0"/>
              <a:t>“Take up slack”  [1 finger]</a:t>
            </a:r>
          </a:p>
          <a:p>
            <a:pPr marL="342900" indent="-342900">
              <a:buFont typeface="+mj-lt"/>
              <a:buAutoNum type="arabicPeriod"/>
            </a:pPr>
            <a:endParaRPr lang="en-GB" dirty="0"/>
          </a:p>
          <a:p>
            <a:pPr marL="342900" indent="-342900">
              <a:buFont typeface="+mj-lt"/>
              <a:buAutoNum type="arabicPeriod"/>
            </a:pPr>
            <a:r>
              <a:rPr lang="en-GB" dirty="0" smtClean="0"/>
              <a:t>“All out” [2 fingers]</a:t>
            </a:r>
            <a:endParaRPr lang="en-GB" dirty="0"/>
          </a:p>
        </p:txBody>
      </p:sp>
      <p:pic>
        <p:nvPicPr>
          <p:cNvPr id="4" name="Picture 5" descr="Launch.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089712"/>
            <a:ext cx="5619194" cy="3611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5-Point Star 4"/>
          <p:cNvSpPr/>
          <p:nvPr/>
        </p:nvSpPr>
        <p:spPr>
          <a:xfrm>
            <a:off x="7668344" y="188640"/>
            <a:ext cx="1313581" cy="1306595"/>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P8</a:t>
            </a:r>
            <a:endParaRPr lang="en-GB" b="1" dirty="0"/>
          </a:p>
        </p:txBody>
      </p:sp>
    </p:spTree>
    <p:extLst>
      <p:ext uri="{BB962C8B-B14F-4D97-AF65-F5344CB8AC3E}">
        <p14:creationId xmlns:p14="http://schemas.microsoft.com/office/powerpoint/2010/main" val="398591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sp>
        <p:nvSpPr>
          <p:cNvPr id="3" name="Content Placeholder 2"/>
          <p:cNvSpPr>
            <a:spLocks noGrp="1"/>
          </p:cNvSpPr>
          <p:nvPr>
            <p:ph idx="1"/>
          </p:nvPr>
        </p:nvSpPr>
        <p:spPr>
          <a:xfrm>
            <a:off x="457200" y="1728750"/>
            <a:ext cx="8229600" cy="4148522"/>
          </a:xfrm>
        </p:spPr>
        <p:txBody>
          <a:bodyPr/>
          <a:lstStyle/>
          <a:p>
            <a:endParaRPr lang="en-GB"/>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697" y="1790844"/>
            <a:ext cx="4032448"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4868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altLang="en-US" b="1" smtClean="0">
                <a:solidFill>
                  <a:schemeClr val="tx1"/>
                </a:solidFill>
              </a:rPr>
              <a:t>Objectives</a:t>
            </a:r>
          </a:p>
        </p:txBody>
      </p:sp>
      <p:sp>
        <p:nvSpPr>
          <p:cNvPr id="6147" name="Rectangle 3"/>
          <p:cNvSpPr>
            <a:spLocks noGrp="1" noChangeArrowheads="1"/>
          </p:cNvSpPr>
          <p:nvPr>
            <p:ph idx="1"/>
          </p:nvPr>
        </p:nvSpPr>
        <p:spPr>
          <a:xfrm>
            <a:off x="395288" y="1673225"/>
            <a:ext cx="7633095" cy="1034129"/>
          </a:xfrm>
        </p:spPr>
        <p:txBody>
          <a:bodyPr/>
          <a:lstStyle/>
          <a:p>
            <a:r>
              <a:rPr lang="en-GB" altLang="en-US" b="1" dirty="0"/>
              <a:t>Describe processes used to launch gliders</a:t>
            </a:r>
            <a:r>
              <a:rPr lang="en-GB" altLang="en-US" b="1" dirty="0" smtClean="0"/>
              <a:t>.</a:t>
            </a:r>
          </a:p>
          <a:p>
            <a:endParaRPr lang="en-GB" altLang="en-US" b="1" dirty="0" smtClean="0"/>
          </a:p>
          <a:p>
            <a:pPr marL="0" indent="0" eaLnBrk="1" hangingPunct="1">
              <a:buNone/>
            </a:pPr>
            <a:endParaRPr lang="en-GB" altLang="en-US" b="1" dirty="0" smtClean="0"/>
          </a:p>
        </p:txBody>
      </p:sp>
      <p:sp>
        <p:nvSpPr>
          <p:cNvPr id="4" name="5-Point Star 3"/>
          <p:cNvSpPr/>
          <p:nvPr/>
        </p:nvSpPr>
        <p:spPr>
          <a:xfrm>
            <a:off x="3915210" y="4221088"/>
            <a:ext cx="1313581" cy="1306595"/>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P8</a:t>
            </a:r>
            <a:endParaRPr lang="en-GB" b="1" dirty="0"/>
          </a:p>
        </p:txBody>
      </p:sp>
    </p:spTree>
    <p:extLst>
      <p:ext uri="{BB962C8B-B14F-4D97-AF65-F5344CB8AC3E}">
        <p14:creationId xmlns:p14="http://schemas.microsoft.com/office/powerpoint/2010/main" val="3565714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430215"/>
            <a:ext cx="7915950" cy="549381"/>
          </a:xfrm>
        </p:spPr>
        <p:txBody>
          <a:bodyPr/>
          <a:lstStyle/>
          <a:p>
            <a:r>
              <a:rPr lang="en-GB" dirty="0" smtClean="0"/>
              <a:t>Fundamental Principles of Airmanship</a:t>
            </a:r>
            <a:endParaRPr lang="en-GB" dirty="0"/>
          </a:p>
        </p:txBody>
      </p:sp>
      <p:sp>
        <p:nvSpPr>
          <p:cNvPr id="3" name="Subtitle 2"/>
          <p:cNvSpPr>
            <a:spLocks noGrp="1"/>
          </p:cNvSpPr>
          <p:nvPr>
            <p:ph type="subTitle" idx="1"/>
          </p:nvPr>
        </p:nvSpPr>
        <p:spPr>
          <a:xfrm>
            <a:off x="395288" y="1673225"/>
            <a:ext cx="7993136" cy="830997"/>
          </a:xfrm>
        </p:spPr>
        <p:txBody>
          <a:bodyPr/>
          <a:lstStyle/>
          <a:p>
            <a:r>
              <a:rPr lang="en-GB" sz="2400" dirty="0" smtClean="0"/>
              <a:t>LO4 – </a:t>
            </a:r>
            <a:r>
              <a:rPr lang="en-GB" sz="2400" dirty="0"/>
              <a:t>Know processes used to launch gliders and maintain flight </a:t>
            </a:r>
          </a:p>
        </p:txBody>
      </p:sp>
    </p:spTree>
    <p:extLst>
      <p:ext uri="{BB962C8B-B14F-4D97-AF65-F5344CB8AC3E}">
        <p14:creationId xmlns:p14="http://schemas.microsoft.com/office/powerpoint/2010/main" val="2751939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CO - 2515">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CO - 2515" id="{EE7A8C2E-045E-4D92-A43F-D8AAE071C335}" vid="{7CCDDA98-283A-40C2-B530-174EA7F068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ACO - 2515</Template>
  <TotalTime>0</TotalTime>
  <Words>183</Words>
  <Application>Microsoft Office PowerPoint</Application>
  <PresentationFormat>On-screen Show (4:3)</PresentationFormat>
  <Paragraphs>29</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ACO - 2515</vt:lpstr>
      <vt:lpstr>Fundamental Principles of Airmanship</vt:lpstr>
      <vt:lpstr>Objectives</vt:lpstr>
      <vt:lpstr>Launching a Glider</vt:lpstr>
      <vt:lpstr>Any Questions</vt:lpstr>
      <vt:lpstr>Objectives</vt:lpstr>
      <vt:lpstr>Fundamental Principles of Airmanship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2010-10-16T10:42:36Z</dcterms:created>
  <dcterms:modified xsi:type="dcterms:W3CDTF">2015-07-12T21:44:44Z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