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90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FC6C36F-1095-4CAD-AC62-66D0701CC3D5}">
  <a:tblStyle styleId="{DFC6C36F-1095-4CAD-AC62-66D0701CC3D5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95300" y="1600200"/>
            <a:ext cx="89154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370512" y="2085975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36612" y="-66675"/>
            <a:ext cx="5851525" cy="6534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690019" y="-594519"/>
            <a:ext cx="4525962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rtl="0">
              <a:spcBef>
                <a:spcPts val="0"/>
              </a:spcBef>
              <a:buFont typeface="Arial"/>
              <a:buNone/>
              <a:defRPr/>
            </a:lvl1pPr>
            <a:lvl2pPr indent="0" lvl="1" marL="457200" rtl="0">
              <a:spcBef>
                <a:spcPts val="0"/>
              </a:spcBef>
              <a:buFont typeface="Arial"/>
              <a:buNone/>
              <a:defRPr/>
            </a:lvl2pPr>
            <a:lvl3pPr indent="0" lvl="2" marL="914400" rtl="0">
              <a:spcBef>
                <a:spcPts val="0"/>
              </a:spcBef>
              <a:buFont typeface="Arial"/>
              <a:buNone/>
              <a:defRPr/>
            </a:lvl3pPr>
            <a:lvl4pPr indent="0" lvl="3" marL="1371600" rtl="0">
              <a:spcBef>
                <a:spcPts val="0"/>
              </a:spcBef>
              <a:buFont typeface="Arial"/>
              <a:buNone/>
              <a:defRPr/>
            </a:lvl4pPr>
            <a:lvl5pPr indent="0" lvl="4" marL="1828800" rtl="0">
              <a:spcBef>
                <a:spcPts val="0"/>
              </a:spcBef>
              <a:buFont typeface="Arial"/>
              <a:buNone/>
              <a:defRPr/>
            </a:lvl5pPr>
            <a:lvl6pPr indent="0" lvl="5" marL="2286000" rtl="0">
              <a:spcBef>
                <a:spcPts val="0"/>
              </a:spcBef>
              <a:buFont typeface="Arial"/>
              <a:buNone/>
              <a:defRPr/>
            </a:lvl6pPr>
            <a:lvl7pPr indent="0" lvl="6" marL="2743200" rtl="0">
              <a:spcBef>
                <a:spcPts val="0"/>
              </a:spcBef>
              <a:buFont typeface="Arial"/>
              <a:buNone/>
              <a:defRPr/>
            </a:lvl7pPr>
            <a:lvl8pPr indent="0" lvl="7" marL="3200400" rtl="0">
              <a:spcBef>
                <a:spcPts val="0"/>
              </a:spcBef>
              <a:buFont typeface="Arial"/>
              <a:buNone/>
              <a:defRPr/>
            </a:lvl8pPr>
            <a:lvl9pPr indent="0" lvl="8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95300" y="1600200"/>
            <a:ext cx="89154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 rot="-5400000">
            <a:off x="4253706" y="1204118"/>
            <a:ext cx="2951162" cy="542925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 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ANYTOWN</a:t>
            </a: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SQUDRON ATC JUNIOR CADET RECORD OF SERVICE</a:t>
            </a:r>
          </a:p>
        </p:txBody>
      </p:sp>
      <p:sp>
        <p:nvSpPr>
          <p:cNvPr id="85" name="Shape 85"/>
          <p:cNvSpPr txBox="1"/>
          <p:nvPr/>
        </p:nvSpPr>
        <p:spPr>
          <a:xfrm rot="-5400000">
            <a:off x="6174581" y="3015456"/>
            <a:ext cx="2952750" cy="4354512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SQUADRON CONTACT INFORMATION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Line 1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Address Line 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Town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POSTCODE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Telephone Number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(Will be answered on Mondays and Thursdays between 1845 and 2130, outside of these hours please leave a message or email the Squadron)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u="none">
                <a:solidFill>
                  <a:schemeClr val="dk1"/>
                </a:solidFill>
              </a:rPr>
              <a:t>XXXX</a:t>
            </a:r>
            <a:r>
              <a:rPr b="0" i="0" lang="en-US" sz="1000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@aircadets.org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/>
              <a:t>Website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/>
        </p:nvSpPr>
        <p:spPr>
          <a:xfrm rot="-5400000">
            <a:off x="7511256" y="1329531"/>
            <a:ext cx="2952750" cy="293687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NAME:</a:t>
            </a:r>
          </a:p>
        </p:txBody>
      </p:sp>
      <p:sp>
        <p:nvSpPr>
          <p:cNvPr id="87" name="Shape 87"/>
          <p:cNvSpPr txBox="1"/>
          <p:nvPr/>
        </p:nvSpPr>
        <p:spPr>
          <a:xfrm rot="-5400000">
            <a:off x="7800181" y="1329531"/>
            <a:ext cx="2952750" cy="293687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D.O.B:</a:t>
            </a:r>
          </a:p>
        </p:txBody>
      </p:sp>
      <p:sp>
        <p:nvSpPr>
          <p:cNvPr id="88" name="Shape 88"/>
          <p:cNvSpPr txBox="1"/>
          <p:nvPr/>
        </p:nvSpPr>
        <p:spPr>
          <a:xfrm rot="-5400000">
            <a:off x="8087518" y="1329531"/>
            <a:ext cx="2952750" cy="293687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NUMBER:</a:t>
            </a:r>
          </a:p>
        </p:txBody>
      </p:sp>
      <p:sp>
        <p:nvSpPr>
          <p:cNvPr id="89" name="Shape 89"/>
          <p:cNvSpPr txBox="1"/>
          <p:nvPr/>
        </p:nvSpPr>
        <p:spPr>
          <a:xfrm rot="5400000">
            <a:off x="2859087" y="1111250"/>
            <a:ext cx="2952750" cy="727075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 the next  8 weeks you will participating in a number of exciting activities. Make sure you bring this book with you to all parade nights so that you can get the activities signed off.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508000" y="836612"/>
            <a:ext cx="218281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1" name="Shape 91"/>
          <p:cNvGraphicFramePr/>
          <p:nvPr/>
        </p:nvGraphicFramePr>
        <p:xfrm>
          <a:off x="200025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{DFC6C36F-1095-4CAD-AC62-66D0701CC3D5}</a:tableStyleId>
              </a:tblPr>
              <a:tblGrid>
                <a:gridCol w="449250"/>
                <a:gridCol w="449250"/>
                <a:gridCol w="449250"/>
                <a:gridCol w="447675"/>
                <a:gridCol w="447675"/>
                <a:gridCol w="449250"/>
                <a:gridCol w="449250"/>
                <a:gridCol w="447675"/>
              </a:tblGrid>
              <a:tr h="984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LOUD AND CLEAR</a:t>
                      </a:r>
                    </a:p>
                  </a:txBody>
                  <a:tcPr marT="46800" marB="46800" marR="90000" marL="9000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FLYING HIGH</a:t>
                      </a:r>
                    </a:p>
                  </a:txBody>
                  <a:tcPr marT="46800" marB="46800" marR="90000" marL="900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MARCHING FEET 2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6800" marB="46800" marR="90000" marL="900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MARCHING FEET 1</a:t>
                      </a:r>
                    </a:p>
                  </a:txBody>
                  <a:tcPr marT="46800" marB="46800" marR="90000" marL="900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SPIT ‘N POLISH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6800" marB="46800" marR="90000" marL="900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RAF BRIEFING</a:t>
                      </a:r>
                    </a:p>
                  </a:txBody>
                  <a:tcPr marT="46800" marB="46800" marR="90000" marL="900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WHO ARE WE?</a:t>
                      </a:r>
                    </a:p>
                  </a:txBody>
                  <a:tcPr marT="46800" marB="46800" marR="90000" marL="900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ACTIVITY</a:t>
                      </a:r>
                    </a:p>
                  </a:txBody>
                  <a:tcPr marT="46800" marB="46800" marR="90000" marL="900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984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DATE</a:t>
                      </a:r>
                    </a:p>
                  </a:txBody>
                  <a:tcPr marT="46800" marB="46800" marR="90000" marL="900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984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STAFF SIGNATURE</a:t>
                      </a:r>
                    </a:p>
                  </a:txBody>
                  <a:tcPr marT="46800" marB="46800" marR="90000" marL="900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8912" y="3713162"/>
            <a:ext cx="4492625" cy="2962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le:Air Training Corps crest."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6222825" y="91150"/>
            <a:ext cx="241020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