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3" name="Shape 3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9" name="Shape 3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1" Type="http://schemas.openxmlformats.org/officeDocument/2006/relationships/image" Target="../media/image4.png"/><Relationship Id="rId10" Type="http://schemas.openxmlformats.org/officeDocument/2006/relationships/image" Target="../media/image6.png"/><Relationship Id="rId9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23.png"/><Relationship Id="rId7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Relationship Id="rId4" Type="http://schemas.openxmlformats.org/officeDocument/2006/relationships/image" Target="../media/image17.jpg"/><Relationship Id="rId5" Type="http://schemas.openxmlformats.org/officeDocument/2006/relationships/image" Target="../media/image14.jpg"/><Relationship Id="rId6" Type="http://schemas.openxmlformats.org/officeDocument/2006/relationships/image" Target="../media/image16.jpg"/><Relationship Id="rId7" Type="http://schemas.openxmlformats.org/officeDocument/2006/relationships/image" Target="../media/image15.jpg"/><Relationship Id="rId8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2.png"/><Relationship Id="rId10" Type="http://schemas.openxmlformats.org/officeDocument/2006/relationships/image" Target="../media/image28.png"/><Relationship Id="rId13" Type="http://schemas.openxmlformats.org/officeDocument/2006/relationships/image" Target="../media/image34.png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Relationship Id="rId15" Type="http://schemas.openxmlformats.org/officeDocument/2006/relationships/image" Target="../media/image33.png"/><Relationship Id="rId14" Type="http://schemas.openxmlformats.org/officeDocument/2006/relationships/image" Target="../media/image31.png"/><Relationship Id="rId16" Type="http://schemas.openxmlformats.org/officeDocument/2006/relationships/image" Target="../media/image4.png"/><Relationship Id="rId5" Type="http://schemas.openxmlformats.org/officeDocument/2006/relationships/image" Target="../media/image25.jpg"/><Relationship Id="rId6" Type="http://schemas.openxmlformats.org/officeDocument/2006/relationships/image" Target="../media/image27.png"/><Relationship Id="rId7" Type="http://schemas.openxmlformats.org/officeDocument/2006/relationships/image" Target="../media/image21.png"/><Relationship Id="rId8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Relationship Id="rId4" Type="http://schemas.openxmlformats.org/officeDocument/2006/relationships/image" Target="../media/image22.png"/><Relationship Id="rId5" Type="http://schemas.openxmlformats.org/officeDocument/2006/relationships/image" Target="../media/image13.png"/><Relationship Id="rId6" Type="http://schemas.openxmlformats.org/officeDocument/2006/relationships/image" Target="../media/image18.png"/><Relationship Id="rId7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ctrTitle"/>
          </p:nvPr>
        </p:nvSpPr>
        <p:spPr>
          <a:xfrm>
            <a:off x="755650" y="27082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ARE WE?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1692275" y="476250"/>
            <a:ext cx="6840537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1871 Junior Cadet Training Programme</a:t>
            </a:r>
          </a:p>
        </p:txBody>
      </p:sp>
      <p:pic>
        <p:nvPicPr>
          <p:cNvPr descr="http://www.1871squadron.co.uk/wp-content/uploads/2013/03/Sqn-Logo-Small.png" id="90" name="Shape 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88912"/>
            <a:ext cx="1308100" cy="1849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/>
        </p:nvSpPr>
        <p:spPr>
          <a:xfrm>
            <a:off x="1476375" y="476250"/>
            <a:ext cx="71294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ATC Structure Summary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971550" y="2565400"/>
            <a:ext cx="7345362" cy="20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395287" y="2147887"/>
            <a:ext cx="3816350" cy="409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Corps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Wing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Squadron </a:t>
            </a:r>
          </a:p>
        </p:txBody>
      </p:sp>
      <p:cxnSp>
        <p:nvCxnSpPr>
          <p:cNvPr id="173" name="Shape 173"/>
          <p:cNvCxnSpPr/>
          <p:nvPr/>
        </p:nvCxnSpPr>
        <p:spPr>
          <a:xfrm>
            <a:off x="6315075" y="3444875"/>
            <a:ext cx="0" cy="574675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"/>
            <a:headEnd len="med" w="med" type="none"/>
            <a:tailEnd len="lg" w="lg" type="stealth"/>
          </a:ln>
        </p:spPr>
      </p:cxnSp>
      <p:cxnSp>
        <p:nvCxnSpPr>
          <p:cNvPr id="174" name="Shape 174"/>
          <p:cNvCxnSpPr/>
          <p:nvPr/>
        </p:nvCxnSpPr>
        <p:spPr>
          <a:xfrm>
            <a:off x="2303462" y="5273675"/>
            <a:ext cx="0" cy="576262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"/>
            <a:headEnd len="med" w="med" type="none"/>
            <a:tailEnd len="lg" w="lg" type="stealth"/>
          </a:ln>
        </p:spPr>
      </p:cxnSp>
      <p:cxnSp>
        <p:nvCxnSpPr>
          <p:cNvPr id="175" name="Shape 175"/>
          <p:cNvCxnSpPr/>
          <p:nvPr/>
        </p:nvCxnSpPr>
        <p:spPr>
          <a:xfrm>
            <a:off x="6315075" y="4356100"/>
            <a:ext cx="0" cy="574675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"/>
            <a:headEnd len="med" w="med" type="none"/>
            <a:tailEnd len="lg" w="lg" type="stealth"/>
          </a:ln>
        </p:spPr>
      </p:cxnSp>
      <p:cxnSp>
        <p:nvCxnSpPr>
          <p:cNvPr id="176" name="Shape 176"/>
          <p:cNvCxnSpPr/>
          <p:nvPr/>
        </p:nvCxnSpPr>
        <p:spPr>
          <a:xfrm>
            <a:off x="6315075" y="2565400"/>
            <a:ext cx="0" cy="576262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"/>
            <a:headEnd len="med" w="med" type="none"/>
            <a:tailEnd len="lg" w="lg" type="stealth"/>
          </a:ln>
        </p:spPr>
      </p:cxnSp>
      <p:cxnSp>
        <p:nvCxnSpPr>
          <p:cNvPr id="177" name="Shape 177"/>
          <p:cNvCxnSpPr/>
          <p:nvPr/>
        </p:nvCxnSpPr>
        <p:spPr>
          <a:xfrm>
            <a:off x="6299200" y="5273675"/>
            <a:ext cx="0" cy="576262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"/>
            <a:headEnd len="med" w="med" type="none"/>
            <a:tailEnd len="lg" w="lg" type="stealth"/>
          </a:ln>
        </p:spPr>
      </p:cxnSp>
      <p:cxnSp>
        <p:nvCxnSpPr>
          <p:cNvPr id="178" name="Shape 178"/>
          <p:cNvCxnSpPr/>
          <p:nvPr/>
        </p:nvCxnSpPr>
        <p:spPr>
          <a:xfrm>
            <a:off x="2303462" y="4356100"/>
            <a:ext cx="0" cy="574675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"/>
            <a:headEnd len="med" w="med" type="none"/>
            <a:tailEnd len="lg" w="lg" type="stealth"/>
          </a:ln>
        </p:spPr>
      </p:cxnSp>
      <p:cxnSp>
        <p:nvCxnSpPr>
          <p:cNvPr id="179" name="Shape 179"/>
          <p:cNvCxnSpPr/>
          <p:nvPr/>
        </p:nvCxnSpPr>
        <p:spPr>
          <a:xfrm>
            <a:off x="2312987" y="3444875"/>
            <a:ext cx="0" cy="574675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"/>
            <a:headEnd len="med" w="med" type="none"/>
            <a:tailEnd len="lg" w="lg" type="stealth"/>
          </a:ln>
        </p:spPr>
      </p:cxnSp>
      <p:sp>
        <p:nvSpPr>
          <p:cNvPr id="180" name="Shape 180"/>
          <p:cNvSpPr txBox="1"/>
          <p:nvPr/>
        </p:nvSpPr>
        <p:spPr>
          <a:xfrm>
            <a:off x="4211637" y="2147887"/>
            <a:ext cx="4105275" cy="409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Commodore- In- Chief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Commodore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Regional Commandant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Wing Commander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Squadron Commander </a:t>
            </a:r>
          </a:p>
        </p:txBody>
      </p:sp>
      <p:pic>
        <p:nvPicPr>
          <p:cNvPr descr="http://www.1871squadron.co.uk/wp-content/uploads/2013/03/Sqn-Logo-Small.png" id="181" name="Shape 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88912"/>
            <a:ext cx="1308100" cy="1849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1476375" y="476250"/>
            <a:ext cx="71294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ATC Structure Summary For Us…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971550" y="2565400"/>
            <a:ext cx="7345362" cy="20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395287" y="2147887"/>
            <a:ext cx="3816350" cy="409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Corps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Wales and West Region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Staffordshire Wing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1871 (Rugeley) Squadron </a:t>
            </a:r>
          </a:p>
        </p:txBody>
      </p:sp>
      <p:cxnSp>
        <p:nvCxnSpPr>
          <p:cNvPr id="189" name="Shape 189"/>
          <p:cNvCxnSpPr/>
          <p:nvPr/>
        </p:nvCxnSpPr>
        <p:spPr>
          <a:xfrm>
            <a:off x="6315075" y="3444875"/>
            <a:ext cx="0" cy="574675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"/>
            <a:headEnd len="med" w="med" type="none"/>
            <a:tailEnd len="lg" w="lg" type="stealth"/>
          </a:ln>
        </p:spPr>
      </p:cxnSp>
      <p:cxnSp>
        <p:nvCxnSpPr>
          <p:cNvPr id="190" name="Shape 190"/>
          <p:cNvCxnSpPr/>
          <p:nvPr/>
        </p:nvCxnSpPr>
        <p:spPr>
          <a:xfrm>
            <a:off x="2303462" y="5273675"/>
            <a:ext cx="0" cy="576262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"/>
            <a:headEnd len="med" w="med" type="none"/>
            <a:tailEnd len="lg" w="lg" type="stealth"/>
          </a:ln>
        </p:spPr>
      </p:cxnSp>
      <p:cxnSp>
        <p:nvCxnSpPr>
          <p:cNvPr id="191" name="Shape 191"/>
          <p:cNvCxnSpPr/>
          <p:nvPr/>
        </p:nvCxnSpPr>
        <p:spPr>
          <a:xfrm>
            <a:off x="6315075" y="4356100"/>
            <a:ext cx="0" cy="574675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"/>
            <a:headEnd len="med" w="med" type="none"/>
            <a:tailEnd len="lg" w="lg" type="stealth"/>
          </a:ln>
        </p:spPr>
      </p:cxnSp>
      <p:cxnSp>
        <p:nvCxnSpPr>
          <p:cNvPr id="192" name="Shape 192"/>
          <p:cNvCxnSpPr/>
          <p:nvPr/>
        </p:nvCxnSpPr>
        <p:spPr>
          <a:xfrm>
            <a:off x="6315075" y="2565400"/>
            <a:ext cx="0" cy="576262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"/>
            <a:headEnd len="med" w="med" type="none"/>
            <a:tailEnd len="lg" w="lg" type="stealth"/>
          </a:ln>
        </p:spPr>
      </p:cxnSp>
      <p:cxnSp>
        <p:nvCxnSpPr>
          <p:cNvPr id="193" name="Shape 193"/>
          <p:cNvCxnSpPr/>
          <p:nvPr/>
        </p:nvCxnSpPr>
        <p:spPr>
          <a:xfrm>
            <a:off x="6299200" y="5273675"/>
            <a:ext cx="0" cy="576262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"/>
            <a:headEnd len="med" w="med" type="none"/>
            <a:tailEnd len="lg" w="lg" type="stealth"/>
          </a:ln>
        </p:spPr>
      </p:cxnSp>
      <p:cxnSp>
        <p:nvCxnSpPr>
          <p:cNvPr id="194" name="Shape 194"/>
          <p:cNvCxnSpPr/>
          <p:nvPr/>
        </p:nvCxnSpPr>
        <p:spPr>
          <a:xfrm>
            <a:off x="2303462" y="4356100"/>
            <a:ext cx="0" cy="574675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"/>
            <a:headEnd len="med" w="med" type="none"/>
            <a:tailEnd len="lg" w="lg" type="stealth"/>
          </a:ln>
        </p:spPr>
      </p:cxnSp>
      <p:cxnSp>
        <p:nvCxnSpPr>
          <p:cNvPr id="195" name="Shape 195"/>
          <p:cNvCxnSpPr/>
          <p:nvPr/>
        </p:nvCxnSpPr>
        <p:spPr>
          <a:xfrm>
            <a:off x="2312987" y="3444875"/>
            <a:ext cx="0" cy="574675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"/>
            <a:headEnd len="med" w="med" type="none"/>
            <a:tailEnd len="lg" w="lg" type="stealth"/>
          </a:ln>
        </p:spPr>
      </p:cxnSp>
      <p:sp>
        <p:nvSpPr>
          <p:cNvPr id="196" name="Shape 196"/>
          <p:cNvSpPr txBox="1"/>
          <p:nvPr/>
        </p:nvSpPr>
        <p:spPr>
          <a:xfrm>
            <a:off x="3995737" y="2147887"/>
            <a:ext cx="4752975" cy="409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Duke of Edinburgh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Commodore McCafferty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 Captain Allen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Wing Commander Sharrad-Williams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Officer Cadet Grocott</a:t>
            </a:r>
          </a:p>
        </p:txBody>
      </p:sp>
      <p:pic>
        <p:nvPicPr>
          <p:cNvPr descr="http://www.1871squadron.co.uk/wp-content/uploads/2013/03/Sqn-Logo-Small.png" id="197" name="Shape 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88912"/>
            <a:ext cx="1308100" cy="1849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1476375" y="476250"/>
            <a:ext cx="71294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Uniformed Staff Ranks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971550" y="2565400"/>
            <a:ext cx="7345362" cy="20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4750" y="501332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24750" y="3860800"/>
            <a:ext cx="928687" cy="92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24750" y="2708275"/>
            <a:ext cx="93345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32137" y="2133600"/>
            <a:ext cx="903287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32137" y="306863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132137" y="400526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132137" y="4941887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755650" y="2420937"/>
            <a:ext cx="23749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Pilot Officer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755650" y="3357562"/>
            <a:ext cx="23749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Flying Officer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755650" y="4292600"/>
            <a:ext cx="23749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Flight Lieutenant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755650" y="5229225"/>
            <a:ext cx="23749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Squadron Leader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2987675" y="1700212"/>
            <a:ext cx="11525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Officers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7524750" y="1700212"/>
            <a:ext cx="93503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NCOs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4932362" y="2997200"/>
            <a:ext cx="23749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Adult Sergeant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4932362" y="4149725"/>
            <a:ext cx="259238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Adult Flight Sergeant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4932362" y="5300662"/>
            <a:ext cx="266223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Adult Warrant Officer</a:t>
            </a:r>
          </a:p>
        </p:txBody>
      </p:sp>
      <p:pic>
        <p:nvPicPr>
          <p:cNvPr descr="Wngcmd" id="220" name="Shape 22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132137" y="5876925"/>
            <a:ext cx="935037" cy="796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755650" y="6092825"/>
            <a:ext cx="23749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Wing Commander</a:t>
            </a:r>
          </a:p>
        </p:txBody>
      </p:sp>
      <p:pic>
        <p:nvPicPr>
          <p:cNvPr descr="http://www.1871squadron.co.uk/wp-content/uploads/2013/03/Sqn-Logo-Small.png" id="222" name="Shape 22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50825" y="188912"/>
            <a:ext cx="1308100" cy="1849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/>
        </p:nvSpPr>
        <p:spPr>
          <a:xfrm>
            <a:off x="1476375" y="476250"/>
            <a:ext cx="71294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Cadet Ranks (NCOs)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971550" y="2565400"/>
            <a:ext cx="7345362" cy="20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1275" y="1844675"/>
            <a:ext cx="1095375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6462" y="3068637"/>
            <a:ext cx="10668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80062" y="4292600"/>
            <a:ext cx="10668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43662" y="5516562"/>
            <a:ext cx="106680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 txBox="1"/>
          <p:nvPr/>
        </p:nvSpPr>
        <p:spPr>
          <a:xfrm>
            <a:off x="1476375" y="2205037"/>
            <a:ext cx="259238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Corporal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1476375" y="3429000"/>
            <a:ext cx="259238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Sergeant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1476375" y="4652962"/>
            <a:ext cx="259238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Flight Sergeant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1476375" y="5805487"/>
            <a:ext cx="266541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Cadet Warrant Officer</a:t>
            </a:r>
          </a:p>
        </p:txBody>
      </p:sp>
      <p:pic>
        <p:nvPicPr>
          <p:cNvPr descr="http://www.1871squadron.co.uk/wp-content/uploads/2013/03/Sqn-Logo-Small.png" id="237" name="Shape 2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0825" y="188912"/>
            <a:ext cx="1308100" cy="1849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/>
        </p:nvSpPr>
        <p:spPr>
          <a:xfrm>
            <a:off x="1476375" y="476250"/>
            <a:ext cx="71294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Cadet Classifications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971550" y="2565400"/>
            <a:ext cx="7345362" cy="20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2339975" y="2205037"/>
            <a:ext cx="259238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Class Cadet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2339975" y="3141662"/>
            <a:ext cx="259238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Leading Cadet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2339975" y="4076700"/>
            <a:ext cx="259238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Senior Cadet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2268537" y="5949950"/>
            <a:ext cx="266541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Instructor Cadet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2339975" y="5013325"/>
            <a:ext cx="23749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Master Cadet</a:t>
            </a:r>
          </a:p>
        </p:txBody>
      </p:sp>
      <p:pic>
        <p:nvPicPr>
          <p:cNvPr descr="1st Class Cadet Badge" id="249" name="Shape 2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1862" y="1989137"/>
            <a:ext cx="865187" cy="844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ading Cadet Badge" id="250" name="Shape 2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1862" y="2852737"/>
            <a:ext cx="863600" cy="884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nior Cadet Badge" id="251" name="Shape 2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11862" y="3789362"/>
            <a:ext cx="874712" cy="86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aff Cadet Lanyard" id="252" name="Shape 2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11862" y="5661025"/>
            <a:ext cx="936625" cy="925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ster%20Cadet" id="253" name="Shape 25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11862" y="4724400"/>
            <a:ext cx="936625" cy="8905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1871squadron.co.uk/wp-content/uploads/2013/03/Sqn-Logo-Small.png" id="254" name="Shape 25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0825" y="188912"/>
            <a:ext cx="1308100" cy="1849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/>
        </p:nvSpPr>
        <p:spPr>
          <a:xfrm>
            <a:off x="1476375" y="476250"/>
            <a:ext cx="71294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Badges!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971550" y="2565400"/>
            <a:ext cx="7345362" cy="20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5300662"/>
            <a:ext cx="2371725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88125" y="1341437"/>
            <a:ext cx="2319337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12fsqn.webs.com/Rank_and_Distinguishing_Badges-U_TG1.jpg" id="263" name="Shape 263"/>
          <p:cNvPicPr preferRelativeResize="0"/>
          <p:nvPr/>
        </p:nvPicPr>
        <p:blipFill rotWithShape="1">
          <a:blip r:embed="rId5">
            <a:alphaModFix/>
          </a:blip>
          <a:srcRect b="35975" l="4516" r="82333" t="60002"/>
          <a:stretch/>
        </p:blipFill>
        <p:spPr>
          <a:xfrm>
            <a:off x="395287" y="2420937"/>
            <a:ext cx="171450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12fsqn.webs.com/Rank_and_Distinguishing_Badges-U_TG1.jpg" id="264" name="Shape 264"/>
          <p:cNvPicPr preferRelativeResize="0"/>
          <p:nvPr/>
        </p:nvPicPr>
        <p:blipFill rotWithShape="1">
          <a:blip r:embed="rId5">
            <a:alphaModFix/>
          </a:blip>
          <a:srcRect b="35975" l="35418" r="52601" t="60002"/>
          <a:stretch/>
        </p:blipFill>
        <p:spPr>
          <a:xfrm>
            <a:off x="395287" y="3789362"/>
            <a:ext cx="172720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12fsqn.webs.com/Rank_and_Distinguishing_Badges-U_TG1.jpg" id="265" name="Shape 265"/>
          <p:cNvPicPr preferRelativeResize="0"/>
          <p:nvPr/>
        </p:nvPicPr>
        <p:blipFill rotWithShape="1">
          <a:blip r:embed="rId5">
            <a:alphaModFix/>
          </a:blip>
          <a:srcRect b="35975" l="19784" r="67503" t="60002"/>
          <a:stretch/>
        </p:blipFill>
        <p:spPr>
          <a:xfrm>
            <a:off x="395287" y="3141662"/>
            <a:ext cx="172720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84437" y="2924175"/>
            <a:ext cx="1800225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27312" y="1628775"/>
            <a:ext cx="1439862" cy="1203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 txBox="1"/>
          <p:nvPr/>
        </p:nvSpPr>
        <p:spPr>
          <a:xfrm>
            <a:off x="755650" y="4581525"/>
            <a:ext cx="10795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Gliding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1042987" y="6237287"/>
            <a:ext cx="9366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Flying</a:t>
            </a:r>
          </a:p>
        </p:txBody>
      </p:sp>
      <p:pic>
        <p:nvPicPr>
          <p:cNvPr id="270" name="Shape 27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19925" y="2852737"/>
            <a:ext cx="1722437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932362" y="2924175"/>
            <a:ext cx="1727200" cy="119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164387" y="4508500"/>
            <a:ext cx="1731962" cy="170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348037" y="4868862"/>
            <a:ext cx="10541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500562" y="4868862"/>
            <a:ext cx="10541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651500" y="4868862"/>
            <a:ext cx="10541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/>
          <p:nvPr/>
        </p:nvSpPr>
        <p:spPr>
          <a:xfrm>
            <a:off x="7092950" y="6237287"/>
            <a:ext cx="187166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Junior Leaders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3419475" y="6237287"/>
            <a:ext cx="316706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Duke of Edinburgh Award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2700337" y="4005262"/>
            <a:ext cx="129698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Shooting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7019925" y="2276475"/>
            <a:ext cx="143986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Navigation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6948487" y="3933825"/>
            <a:ext cx="187166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Communicator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4643437" y="4221162"/>
            <a:ext cx="237648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Leadership Course</a:t>
            </a:r>
          </a:p>
        </p:txBody>
      </p:sp>
      <p:pic>
        <p:nvPicPr>
          <p:cNvPr descr="atc_badge_band1" id="282" name="Shape 28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284662" y="1341437"/>
            <a:ext cx="85725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tc_badge_band3" id="283" name="Shape 28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148262" y="1268412"/>
            <a:ext cx="1304925" cy="111442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 txBox="1"/>
          <p:nvPr/>
        </p:nvSpPr>
        <p:spPr>
          <a:xfrm>
            <a:off x="4932362" y="2349500"/>
            <a:ext cx="93503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Band</a:t>
            </a:r>
          </a:p>
        </p:txBody>
      </p:sp>
      <p:pic>
        <p:nvPicPr>
          <p:cNvPr descr="http://www.1871squadron.co.uk/wp-content/uploads/2013/03/Sqn-Logo-Small.png" id="285" name="Shape 28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50825" y="188912"/>
            <a:ext cx="1308100" cy="1849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/>
        </p:nvSpPr>
        <p:spPr>
          <a:xfrm>
            <a:off x="1331912" y="476250"/>
            <a:ext cx="7129462" cy="1022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 Discipline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“10 Golden Rules”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971550" y="2565400"/>
            <a:ext cx="7345362" cy="20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Shape 292"/>
          <p:cNvSpPr txBox="1"/>
          <p:nvPr/>
        </p:nvSpPr>
        <p:spPr>
          <a:xfrm>
            <a:off x="395287" y="2133600"/>
            <a:ext cx="4176712" cy="5273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Address female members of staff as “Ma’am” and male members of staff as “Sir”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Address NCOs by their rank (e.g. Corporal or Sergeant)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 to attention when talking to ANY member of staff or visitor.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Knock on the office door and classroom doors before entering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respectful of your peers (bullying is not tolerated)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Shape 293"/>
          <p:cNvSpPr txBox="1"/>
          <p:nvPr/>
        </p:nvSpPr>
        <p:spPr>
          <a:xfrm>
            <a:off x="4787900" y="2060575"/>
            <a:ext cx="4105275" cy="4816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6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Always be polite (i.e no swearing and no eating in classrooms)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6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be late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6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sure you look smart (i.e. polished shoes, frequent hair cuts and shaves for males; hair tied back in a bun and no ladders in tights for females)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6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say you are going to do something, then do it!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6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proud of your Squadron.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1871squadron.co.uk/wp-content/uploads/2013/03/Sqn-Logo-Small.png" id="294" name="Shape 2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88912"/>
            <a:ext cx="1308100" cy="1849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/>
        </p:nvSpPr>
        <p:spPr>
          <a:xfrm>
            <a:off x="1331912" y="476250"/>
            <a:ext cx="71294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Quiz!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971550" y="2565400"/>
            <a:ext cx="7345362" cy="20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Shape 301"/>
          <p:cNvSpPr txBox="1"/>
          <p:nvPr/>
        </p:nvSpPr>
        <p:spPr>
          <a:xfrm>
            <a:off x="1979612" y="1412875"/>
            <a:ext cx="403225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What is our Squadron number?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1979612" y="2276475"/>
            <a:ext cx="7343775" cy="862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Who is the OC?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1979612" y="3213100"/>
            <a:ext cx="579596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Which Wing is Rugeley Squadron in?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1979612" y="4149725"/>
            <a:ext cx="73437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Who is the Wing Commander?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1979612" y="4941887"/>
            <a:ext cx="324008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Where is our Wing HQ?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1979612" y="5876925"/>
            <a:ext cx="547211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Which Region is Rugeley Squadron in?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2555875" y="6237287"/>
            <a:ext cx="51847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Wales and West Region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2555875" y="5373687"/>
            <a:ext cx="446563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RAF Cosford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2555875" y="4508500"/>
            <a:ext cx="43211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Wing Commander Sharrad-Williams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2555875" y="3573462"/>
            <a:ext cx="475138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Staffordshire Wing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2555875" y="1773237"/>
            <a:ext cx="273685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1871</a:t>
            </a:r>
          </a:p>
        </p:txBody>
      </p:sp>
      <p:pic>
        <p:nvPicPr>
          <p:cNvPr descr="http://www.1871squadron.co.uk/wp-content/uploads/2013/03/Sqn-Logo-Small.png" id="312" name="Shape 3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88912"/>
            <a:ext cx="1308100" cy="1849437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 txBox="1"/>
          <p:nvPr/>
        </p:nvSpPr>
        <p:spPr>
          <a:xfrm>
            <a:off x="2555875" y="2760662"/>
            <a:ext cx="475138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Officer Cadet Grocott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/>
        </p:nvSpPr>
        <p:spPr>
          <a:xfrm>
            <a:off x="1331912" y="476250"/>
            <a:ext cx="71294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Quiz!</a:t>
            </a:r>
          </a:p>
        </p:txBody>
      </p:sp>
      <p:sp>
        <p:nvSpPr>
          <p:cNvPr id="319" name="Shape 319"/>
          <p:cNvSpPr txBox="1"/>
          <p:nvPr/>
        </p:nvSpPr>
        <p:spPr>
          <a:xfrm>
            <a:off x="971550" y="2565400"/>
            <a:ext cx="7345362" cy="20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Shape 320"/>
          <p:cNvSpPr txBox="1"/>
          <p:nvPr/>
        </p:nvSpPr>
        <p:spPr>
          <a:xfrm>
            <a:off x="1979612" y="1412875"/>
            <a:ext cx="60483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Where is HQAC?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1979612" y="2276475"/>
            <a:ext cx="73437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 Who is the Air Commodore?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1979612" y="3213100"/>
            <a:ext cx="579596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9. Who is the Air Commodore- In- Chief?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1979612" y="4149725"/>
            <a:ext cx="73437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10. How do you address a female member of Staff?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1979612" y="5013325"/>
            <a:ext cx="640873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11. How do you address a male member of Staff?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x="2555875" y="5445125"/>
            <a:ext cx="446563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Come to attention and call him “Sir”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2555875" y="4508500"/>
            <a:ext cx="47529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Come to attention and call her “Ma’am”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x="2555875" y="3573462"/>
            <a:ext cx="51847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HRH, The Duke of Edinburgh, Prince Philip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2555875" y="1773237"/>
            <a:ext cx="489585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RAF College Cranwell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2555875" y="2636837"/>
            <a:ext cx="439261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Air Commodore McCafferty</a:t>
            </a:r>
          </a:p>
        </p:txBody>
      </p:sp>
      <p:pic>
        <p:nvPicPr>
          <p:cNvPr descr="http://www.1871squadron.co.uk/wp-content/uploads/2013/03/Sqn-Logo-Small.png" id="330" name="Shape 3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88912"/>
            <a:ext cx="1308100" cy="1849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/>
        </p:nvSpPr>
        <p:spPr>
          <a:xfrm>
            <a:off x="1331912" y="476250"/>
            <a:ext cx="71294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Quiz!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971550" y="2565400"/>
            <a:ext cx="7345362" cy="20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Shape 337"/>
          <p:cNvSpPr txBox="1"/>
          <p:nvPr/>
        </p:nvSpPr>
        <p:spPr>
          <a:xfrm>
            <a:off x="1979612" y="1412875"/>
            <a:ext cx="403225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12. What is this NCO rank called?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x="1979612" y="2276475"/>
            <a:ext cx="73437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13. What is this NCO rank called?</a:t>
            </a:r>
          </a:p>
        </p:txBody>
      </p:sp>
      <p:sp>
        <p:nvSpPr>
          <p:cNvPr id="339" name="Shape 339"/>
          <p:cNvSpPr txBox="1"/>
          <p:nvPr/>
        </p:nvSpPr>
        <p:spPr>
          <a:xfrm>
            <a:off x="1979612" y="3213100"/>
            <a:ext cx="3671887" cy="1006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14. What classification do you need to complete to get this badge?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x="1979612" y="4724400"/>
            <a:ext cx="547211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15. What is this Officer rank called?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2627312" y="5157787"/>
            <a:ext cx="216058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Flight Lieutenant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x="2627312" y="4221162"/>
            <a:ext cx="15843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First Class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2555875" y="1773237"/>
            <a:ext cx="316865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Corporal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2555875" y="2636837"/>
            <a:ext cx="37433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Sergeant</a:t>
            </a:r>
          </a:p>
        </p:txBody>
      </p:sp>
      <p:pic>
        <p:nvPicPr>
          <p:cNvPr descr="1st Class Cadet Badge" id="345" name="Shape 3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6325" y="3284537"/>
            <a:ext cx="865187" cy="84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84887" y="1196975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Shape 3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84887" y="2205037"/>
            <a:ext cx="935037" cy="93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Shape 3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56325" y="458152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1871squadron.co.uk/wp-content/uploads/2013/03/Sqn-Logo-Small.png" id="349" name="Shape 34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0825" y="188912"/>
            <a:ext cx="1308100" cy="1849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1619250" y="404812"/>
            <a:ext cx="6840537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Scope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1331912" y="2349500"/>
            <a:ext cx="6624637" cy="2682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Aims of the Air Training Corps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Structure of the Air Training Corps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1871 Squadron Staff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Ranks and Classifications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Basic Discipline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Quiz</a:t>
            </a:r>
          </a:p>
        </p:txBody>
      </p:sp>
      <p:pic>
        <p:nvPicPr>
          <p:cNvPr descr="http://www.1871squadron.co.uk/wp-content/uploads/2013/03/Sqn-Logo-Small.png" id="97" name="Shape 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88912"/>
            <a:ext cx="1308100" cy="1849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/>
        </p:nvSpPr>
        <p:spPr>
          <a:xfrm>
            <a:off x="2633662" y="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Shape 355"/>
          <p:cNvSpPr txBox="1"/>
          <p:nvPr/>
        </p:nvSpPr>
        <p:spPr>
          <a:xfrm>
            <a:off x="1835150" y="411162"/>
            <a:ext cx="2376487" cy="1385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is who in the ATC exercise</a:t>
            </a:r>
          </a:p>
        </p:txBody>
      </p:sp>
      <p:pic>
        <p:nvPicPr>
          <p:cNvPr descr="http://www.1871squadron.co.uk/wp-content/uploads/2013/03/Sqn-Logo-Small.png" id="356" name="Shape 3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88912"/>
            <a:ext cx="1308100" cy="1849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/>
        </p:nvSpPr>
        <p:spPr>
          <a:xfrm>
            <a:off x="4572000" y="5734050"/>
            <a:ext cx="2232025" cy="865187"/>
          </a:xfrm>
          <a:prstGeom prst="flowChartAlternateProcess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Shape 362"/>
          <p:cNvSpPr/>
          <p:nvPr/>
        </p:nvSpPr>
        <p:spPr>
          <a:xfrm>
            <a:off x="4576762" y="4357687"/>
            <a:ext cx="2222500" cy="930275"/>
          </a:xfrm>
          <a:prstGeom prst="flowChartAlternateProcess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Shape 363"/>
          <p:cNvSpPr/>
          <p:nvPr/>
        </p:nvSpPr>
        <p:spPr>
          <a:xfrm>
            <a:off x="4576762" y="2963862"/>
            <a:ext cx="2222500" cy="928687"/>
          </a:xfrm>
          <a:prstGeom prst="flowChartAlternateProcess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Shape 364"/>
          <p:cNvSpPr/>
          <p:nvPr/>
        </p:nvSpPr>
        <p:spPr>
          <a:xfrm>
            <a:off x="4576762" y="1568450"/>
            <a:ext cx="2222500" cy="930275"/>
          </a:xfrm>
          <a:prstGeom prst="flowChartAlternateProcess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Shape 365"/>
          <p:cNvSpPr/>
          <p:nvPr/>
        </p:nvSpPr>
        <p:spPr>
          <a:xfrm>
            <a:off x="4611687" y="219075"/>
            <a:ext cx="2222500" cy="928687"/>
          </a:xfrm>
          <a:prstGeom prst="flowChartAlternateProcess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Shape 366"/>
          <p:cNvSpPr/>
          <p:nvPr/>
        </p:nvSpPr>
        <p:spPr>
          <a:xfrm>
            <a:off x="5384800" y="1128712"/>
            <a:ext cx="504825" cy="43973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69696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Shape 367"/>
          <p:cNvSpPr/>
          <p:nvPr/>
        </p:nvSpPr>
        <p:spPr>
          <a:xfrm>
            <a:off x="5384800" y="5286375"/>
            <a:ext cx="504825" cy="46513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69696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Shape 368"/>
          <p:cNvSpPr/>
          <p:nvPr/>
        </p:nvSpPr>
        <p:spPr>
          <a:xfrm>
            <a:off x="5384800" y="3892550"/>
            <a:ext cx="504825" cy="46513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69696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Shape 369"/>
          <p:cNvSpPr/>
          <p:nvPr/>
        </p:nvSpPr>
        <p:spPr>
          <a:xfrm>
            <a:off x="5384800" y="2498725"/>
            <a:ext cx="504825" cy="46513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69696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Shape 370"/>
          <p:cNvSpPr txBox="1"/>
          <p:nvPr/>
        </p:nvSpPr>
        <p:spPr>
          <a:xfrm>
            <a:off x="4678362" y="276225"/>
            <a:ext cx="2019300" cy="6969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Commodore- In- Chief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HRH, The Duke of Edinburgh, Prince Philip</a:t>
            </a:r>
          </a:p>
        </p:txBody>
      </p:sp>
      <p:sp>
        <p:nvSpPr>
          <p:cNvPr id="371" name="Shape 371"/>
          <p:cNvSpPr txBox="1"/>
          <p:nvPr/>
        </p:nvSpPr>
        <p:spPr>
          <a:xfrm>
            <a:off x="4678362" y="1627187"/>
            <a:ext cx="2019300" cy="77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Commodore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Air Commodore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McCafferty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Shape 372"/>
          <p:cNvSpPr/>
          <p:nvPr/>
        </p:nvSpPr>
        <p:spPr>
          <a:xfrm>
            <a:off x="2555875" y="3098800"/>
            <a:ext cx="1414462" cy="619125"/>
          </a:xfrm>
          <a:prstGeom prst="flowChartAlternateProcess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Shape 373"/>
          <p:cNvSpPr/>
          <p:nvPr/>
        </p:nvSpPr>
        <p:spPr>
          <a:xfrm rot="-5400000">
            <a:off x="7024687" y="1711325"/>
            <a:ext cx="155575" cy="60642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69696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Shape 374"/>
          <p:cNvSpPr/>
          <p:nvPr/>
        </p:nvSpPr>
        <p:spPr>
          <a:xfrm>
            <a:off x="7405687" y="1704975"/>
            <a:ext cx="1414462" cy="619125"/>
          </a:xfrm>
          <a:prstGeom prst="flowChartAlternateProcess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Shape 375"/>
          <p:cNvSpPr/>
          <p:nvPr/>
        </p:nvSpPr>
        <p:spPr>
          <a:xfrm>
            <a:off x="7405687" y="4492625"/>
            <a:ext cx="1414462" cy="619125"/>
          </a:xfrm>
          <a:prstGeom prst="flowChartAlternateProcess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Shape 376"/>
          <p:cNvSpPr/>
          <p:nvPr/>
        </p:nvSpPr>
        <p:spPr>
          <a:xfrm>
            <a:off x="7405687" y="3098800"/>
            <a:ext cx="1414462" cy="619125"/>
          </a:xfrm>
          <a:prstGeom prst="flowChartAlternateProcess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Shape 377"/>
          <p:cNvSpPr/>
          <p:nvPr/>
        </p:nvSpPr>
        <p:spPr>
          <a:xfrm rot="-5400000">
            <a:off x="7024687" y="3105150"/>
            <a:ext cx="155575" cy="60642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69696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Shape 378"/>
          <p:cNvSpPr/>
          <p:nvPr/>
        </p:nvSpPr>
        <p:spPr>
          <a:xfrm rot="-5400000">
            <a:off x="7024687" y="4498975"/>
            <a:ext cx="155575" cy="60642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69696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Shape 379"/>
          <p:cNvSpPr txBox="1"/>
          <p:nvPr/>
        </p:nvSpPr>
        <p:spPr>
          <a:xfrm>
            <a:off x="7507287" y="1739900"/>
            <a:ext cx="1211262" cy="506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HQAC =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RAF College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Cranwell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x="4719637" y="3052762"/>
            <a:ext cx="1919287" cy="77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Regional Commandant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Group Captain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Allen</a:t>
            </a:r>
          </a:p>
        </p:txBody>
      </p:sp>
      <p:sp>
        <p:nvSpPr>
          <p:cNvPr id="381" name="Shape 381"/>
          <p:cNvSpPr/>
          <p:nvPr/>
        </p:nvSpPr>
        <p:spPr>
          <a:xfrm rot="-5400000">
            <a:off x="4195762" y="3105150"/>
            <a:ext cx="155575" cy="60642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69696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Shape 382"/>
          <p:cNvSpPr/>
          <p:nvPr/>
        </p:nvSpPr>
        <p:spPr>
          <a:xfrm>
            <a:off x="2555875" y="4492625"/>
            <a:ext cx="1414462" cy="619125"/>
          </a:xfrm>
          <a:prstGeom prst="flowChartAlternateProcess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Shape 383"/>
          <p:cNvSpPr/>
          <p:nvPr/>
        </p:nvSpPr>
        <p:spPr>
          <a:xfrm>
            <a:off x="2555875" y="5886450"/>
            <a:ext cx="1414462" cy="619125"/>
          </a:xfrm>
          <a:prstGeom prst="flowChartAlternateProcess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Shape 384"/>
          <p:cNvSpPr/>
          <p:nvPr/>
        </p:nvSpPr>
        <p:spPr>
          <a:xfrm rot="-5400000">
            <a:off x="4195762" y="5892800"/>
            <a:ext cx="155575" cy="60642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69696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Shape 385"/>
          <p:cNvSpPr/>
          <p:nvPr/>
        </p:nvSpPr>
        <p:spPr>
          <a:xfrm rot="-5400000">
            <a:off x="4195762" y="4498975"/>
            <a:ext cx="155575" cy="60642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69696"/>
          </a:solidFill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Shape 386"/>
          <p:cNvSpPr txBox="1"/>
          <p:nvPr/>
        </p:nvSpPr>
        <p:spPr>
          <a:xfrm>
            <a:off x="2627312" y="4508500"/>
            <a:ext cx="1211262" cy="463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Wing =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Staffordshire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Wing</a:t>
            </a:r>
          </a:p>
        </p:txBody>
      </p:sp>
      <p:sp>
        <p:nvSpPr>
          <p:cNvPr id="387" name="Shape 387"/>
          <p:cNvSpPr txBox="1"/>
          <p:nvPr/>
        </p:nvSpPr>
        <p:spPr>
          <a:xfrm>
            <a:off x="2657475" y="3130550"/>
            <a:ext cx="1211262" cy="5095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 =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Wales &amp; West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Region</a:t>
            </a:r>
          </a:p>
        </p:txBody>
      </p:sp>
      <p:sp>
        <p:nvSpPr>
          <p:cNvPr id="388" name="Shape 388"/>
          <p:cNvSpPr txBox="1"/>
          <p:nvPr/>
        </p:nvSpPr>
        <p:spPr>
          <a:xfrm>
            <a:off x="4678362" y="4445000"/>
            <a:ext cx="2062162" cy="77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Wing Commander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Wing Commander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Sharrad-Williams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7446962" y="3130550"/>
            <a:ext cx="1312862" cy="541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Based at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RAF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Cosford</a:t>
            </a:r>
          </a:p>
        </p:txBody>
      </p:sp>
      <p:sp>
        <p:nvSpPr>
          <p:cNvPr id="390" name="Shape 390"/>
          <p:cNvSpPr txBox="1"/>
          <p:nvPr/>
        </p:nvSpPr>
        <p:spPr>
          <a:xfrm>
            <a:off x="7446962" y="4524375"/>
            <a:ext cx="1312862" cy="541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Based at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RAF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Cosford</a:t>
            </a:r>
          </a:p>
        </p:txBody>
      </p:sp>
      <p:sp>
        <p:nvSpPr>
          <p:cNvPr id="391" name="Shape 391"/>
          <p:cNvSpPr txBox="1"/>
          <p:nvPr/>
        </p:nvSpPr>
        <p:spPr>
          <a:xfrm>
            <a:off x="4678362" y="5808662"/>
            <a:ext cx="2019300" cy="77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Squadron Commander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Officer Cadet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Grocott</a:t>
            </a:r>
          </a:p>
        </p:txBody>
      </p:sp>
      <p:sp>
        <p:nvSpPr>
          <p:cNvPr id="392" name="Shape 392"/>
          <p:cNvSpPr txBox="1"/>
          <p:nvPr/>
        </p:nvSpPr>
        <p:spPr>
          <a:xfrm>
            <a:off x="2598737" y="5918200"/>
            <a:ext cx="1312862" cy="541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1871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(Rugeley)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Squadron</a:t>
            </a:r>
          </a:p>
        </p:txBody>
      </p:sp>
      <p:sp>
        <p:nvSpPr>
          <p:cNvPr id="393" name="Shape 393"/>
          <p:cNvSpPr txBox="1"/>
          <p:nvPr/>
        </p:nvSpPr>
        <p:spPr>
          <a:xfrm>
            <a:off x="2633662" y="0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Shape 394"/>
          <p:cNvSpPr txBox="1"/>
          <p:nvPr/>
        </p:nvSpPr>
        <p:spPr>
          <a:xfrm>
            <a:off x="1801812" y="396875"/>
            <a:ext cx="2376487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is who in the ATC exercise</a:t>
            </a:r>
          </a:p>
        </p:txBody>
      </p:sp>
      <p:pic>
        <p:nvPicPr>
          <p:cNvPr descr="http://www.1871squadron.co.uk/wp-content/uploads/2013/03/Sqn-Logo-Small.png" id="395" name="Shape 3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88912"/>
            <a:ext cx="1308100" cy="1849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1619250" y="476250"/>
            <a:ext cx="66976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Aims of the Air Training Corps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900112" y="2205037"/>
            <a:ext cx="7345362" cy="3109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promote and encourage among young men and women a practical interest in aviation and the Royal Air Force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provide training which will be useful both in the Services and in civil life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foster the spirit of adventure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develop the qualities of leadership and good citizenship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1042987" y="5661025"/>
            <a:ext cx="691356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ATC Moto = Venture Adventure</a:t>
            </a:r>
          </a:p>
        </p:txBody>
      </p:sp>
      <p:pic>
        <p:nvPicPr>
          <p:cNvPr descr="http://www.1871squadron.co.uk/wp-content/uploads/2013/03/Sqn-Logo-Small.png" id="105" name="Shape 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88912"/>
            <a:ext cx="1308100" cy="1849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825" y="188912"/>
            <a:ext cx="3844925" cy="648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1619250" y="476250"/>
            <a:ext cx="71294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Structure of the Air Training Corps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971550" y="2565400"/>
            <a:ext cx="7345362" cy="20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 txBox="1"/>
          <p:nvPr/>
        </p:nvSpPr>
        <p:spPr>
          <a:xfrm>
            <a:off x="468312" y="2492375"/>
            <a:ext cx="4248150" cy="176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= Air Training Corps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Regional = Wales and West Region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County = Staffordshire Wing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Town = 1871 (Rugeley) Squadron</a:t>
            </a:r>
          </a:p>
        </p:txBody>
      </p:sp>
      <p:cxnSp>
        <p:nvCxnSpPr>
          <p:cNvPr id="114" name="Shape 114"/>
          <p:cNvCxnSpPr/>
          <p:nvPr/>
        </p:nvCxnSpPr>
        <p:spPr>
          <a:xfrm flipH="1" rot="10800000">
            <a:off x="4527550" y="4610100"/>
            <a:ext cx="2879725" cy="649287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115" name="Shape 115"/>
          <p:cNvSpPr txBox="1"/>
          <p:nvPr/>
        </p:nvSpPr>
        <p:spPr>
          <a:xfrm>
            <a:off x="3851275" y="5229225"/>
            <a:ext cx="6477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Us!</a:t>
            </a:r>
          </a:p>
        </p:txBody>
      </p:sp>
      <p:pic>
        <p:nvPicPr>
          <p:cNvPr descr="http://www.1871squadron.co.uk/wp-content/uploads/2013/03/Sqn-Logo-Small.png" id="116" name="Shape 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825" y="188912"/>
            <a:ext cx="1308100" cy="1849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1619250" y="476250"/>
            <a:ext cx="71294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Structure of the Air Training Corps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971550" y="2565400"/>
            <a:ext cx="7345362" cy="20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1825" y="2133600"/>
            <a:ext cx="2803525" cy="41751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</p:pic>
      <p:sp>
        <p:nvSpPr>
          <p:cNvPr id="124" name="Shape 124"/>
          <p:cNvSpPr txBox="1"/>
          <p:nvPr/>
        </p:nvSpPr>
        <p:spPr>
          <a:xfrm>
            <a:off x="611187" y="2997200"/>
            <a:ext cx="45370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Commodore- In- Chief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900112" y="3429000"/>
            <a:ext cx="4176712" cy="1463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Marshal of the Royal Air Force, His Royal Highness, Duke of Edinburgh, </a:t>
            </a:r>
            <a:r>
              <a:rPr b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Prince Philip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1871squadron.co.uk/wp-content/uploads/2013/03/Sqn-Logo-Small.png" id="126" name="Shape 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825" y="188912"/>
            <a:ext cx="1308100" cy="1849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1619250" y="476250"/>
            <a:ext cx="71294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Structure of the Air Training Corps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971550" y="2565400"/>
            <a:ext cx="7345362" cy="20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611187" y="2924175"/>
            <a:ext cx="4537075" cy="85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Commandant Air Cadets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Air Commodore McCafferty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1908175" y="4508500"/>
            <a:ext cx="1905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HQ Air Cadets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971550" y="4941887"/>
            <a:ext cx="3889375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RAF College Cranwell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(Lincolnshire)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aircadetsnorth.org/userfiles/Dawn_McCafferty.jpg" id="136" name="Shape 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8625" y="1868487"/>
            <a:ext cx="2879725" cy="40481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pic>
      <p:pic>
        <p:nvPicPr>
          <p:cNvPr descr="http://www.1871squadron.co.uk/wp-content/uploads/2013/03/Sqn-Logo-Small.png" id="137" name="Shape 1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825" y="188912"/>
            <a:ext cx="1308100" cy="1849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1619250" y="476250"/>
            <a:ext cx="71294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Structure of the Air Training Corps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971550" y="2565400"/>
            <a:ext cx="7345362" cy="20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611187" y="2924175"/>
            <a:ext cx="4537075" cy="85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Regional Commandant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Group Captain Allen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1187450" y="4508500"/>
            <a:ext cx="3527425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HQ Wales and West Region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RAF Cosford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warwick.gerber\AppData\Local\Microsoft\Windows\Temporary Internet Files\Content.Outlook\AP0GK2NO\dininginnight2010_11_380x253.jpg" id="146" name="Shape 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0" y="1916112"/>
            <a:ext cx="2481262" cy="41179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</p:pic>
      <p:pic>
        <p:nvPicPr>
          <p:cNvPr descr="http://www.1871squadron.co.uk/wp-content/uploads/2013/03/Sqn-Logo-Small.png" id="147" name="Shape 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825" y="188912"/>
            <a:ext cx="1308100" cy="1849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1619250" y="476250"/>
            <a:ext cx="71294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Structure of the Air Training Corps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971550" y="2565400"/>
            <a:ext cx="7345362" cy="20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611187" y="2924175"/>
            <a:ext cx="4537075" cy="85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Wing Commander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Wing Commander Sharrad- Williams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1187450" y="4508500"/>
            <a:ext cx="3527425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HQ Staffordshire Wing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RAF Cosford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1871squadron.co.uk/wp-content/uploads/2013/03/Sqn-Logo-Small.png" id="156" name="Shape 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88912"/>
            <a:ext cx="1308100" cy="18494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fbcdn-sphotos-d-a.akamaihd.net/hphotos-ak-prn2/6705_546448665388770_909217894_n.jpg" id="157" name="Shape 157"/>
          <p:cNvPicPr preferRelativeResize="0"/>
          <p:nvPr/>
        </p:nvPicPr>
        <p:blipFill rotWithShape="1">
          <a:blip r:embed="rId4">
            <a:alphaModFix/>
          </a:blip>
          <a:srcRect b="18884" l="50000" r="5774" t="0"/>
          <a:stretch/>
        </p:blipFill>
        <p:spPr>
          <a:xfrm>
            <a:off x="5635625" y="1884362"/>
            <a:ext cx="2665412" cy="431323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/>
        </p:nvSpPr>
        <p:spPr>
          <a:xfrm>
            <a:off x="1476375" y="476250"/>
            <a:ext cx="71294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1871 Squadron Staff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971550" y="2565400"/>
            <a:ext cx="7345362" cy="20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904875" y="2038350"/>
            <a:ext cx="7699375" cy="347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have a team of Officers, Non- commissioned Officers and Civilian Instructors</a:t>
            </a:r>
            <a:r>
              <a:rPr lang="en-US" sz="2000">
                <a:solidFill>
                  <a:schemeClr val="dk1"/>
                </a:solidFill>
              </a:rPr>
              <a:t>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-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-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-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-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-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-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-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1871squadron.co.uk/wp-content/uploads/2013/03/Sqn-Logo-Small.png" id="165" name="Shape 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88912"/>
            <a:ext cx="1308100" cy="1849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