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af_graphic_powerpoint_right_vertical_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2" y="0"/>
            <a:ext cx="37274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361" y="430214"/>
            <a:ext cx="7965642" cy="70173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7050" y="1673224"/>
            <a:ext cx="7937500" cy="584775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594" y="4905940"/>
            <a:ext cx="1901956" cy="1901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95" y="74463"/>
            <a:ext cx="2094908" cy="14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4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98006"/>
            <a:ext cx="3709670" cy="3693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00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430214"/>
            <a:ext cx="7965642" cy="7017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1708301" y="1673225"/>
            <a:ext cx="8236101" cy="22344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279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3736" y="430213"/>
            <a:ext cx="794064" cy="78733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0545" y="430213"/>
            <a:ext cx="3065455" cy="3452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2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af_graphic_powerpoint_bottom_horizontal_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52938"/>
            <a:ext cx="12192000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7051" y="430214"/>
            <a:ext cx="7965642" cy="70173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7051" y="1673225"/>
            <a:ext cx="5905500" cy="457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146" y="5775123"/>
            <a:ext cx="1057825" cy="1057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110" y="5320714"/>
            <a:ext cx="2094908" cy="14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5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430214"/>
            <a:ext cx="7965642" cy="7017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4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9578263" cy="64633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882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430214"/>
            <a:ext cx="7965642" cy="7017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673225"/>
            <a:ext cx="2897716" cy="3416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7968" y="1673225"/>
            <a:ext cx="2899833" cy="3416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1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65642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7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430214"/>
            <a:ext cx="7965642" cy="7017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26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87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65768"/>
            <a:ext cx="3709670" cy="3693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34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2" y="430214"/>
            <a:ext cx="2694969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673225"/>
            <a:ext cx="6000749" cy="223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Slide body text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110" y="5320714"/>
            <a:ext cx="2094908" cy="14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488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Royal Air Force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27050" y="1673224"/>
            <a:ext cx="7937500" cy="1077218"/>
          </a:xfrm>
        </p:spPr>
        <p:txBody>
          <a:bodyPr/>
          <a:lstStyle/>
          <a:p>
            <a:r>
              <a:rPr lang="en-GB" dirty="0"/>
              <a:t>LO2 - Understand why security is important</a:t>
            </a:r>
          </a:p>
        </p:txBody>
      </p:sp>
    </p:spTree>
    <p:extLst>
      <p:ext uri="{BB962C8B-B14F-4D97-AF65-F5344CB8AC3E}">
        <p14:creationId xmlns:p14="http://schemas.microsoft.com/office/powerpoint/2010/main" val="150695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2" y="430214"/>
            <a:ext cx="5203669" cy="701731"/>
          </a:xfrm>
        </p:spPr>
        <p:txBody>
          <a:bodyPr/>
          <a:lstStyle/>
          <a:p>
            <a:r>
              <a:rPr lang="en-GB" altLang="en-US"/>
              <a:t>Squadron Security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16203" y="1245362"/>
            <a:ext cx="10537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/>
              <a:t>Every Cadet must play their part in looking after the Squadrons buildings and equipment.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76666" y="1829186"/>
            <a:ext cx="1569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/>
              <a:t>Threats</a:t>
            </a:r>
            <a:r>
              <a:rPr lang="en-GB" altLang="en-US" sz="2400" dirty="0"/>
              <a:t>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76666" y="2624882"/>
            <a:ext cx="368492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altLang="en-US" sz="2600" dirty="0"/>
              <a:t>Theft and Vandalism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GB" altLang="en-US" sz="2600" dirty="0"/>
          </a:p>
          <a:p>
            <a:pPr eaLnBrk="1" hangingPunct="1"/>
            <a:endParaRPr lang="en-GB" altLang="en-US" sz="26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altLang="en-US" sz="2600" dirty="0"/>
              <a:t>Terrorism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849813" y="1966913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200" name="Picture 8" descr="http://www-cse.uta.edu/~holder/courses/cse5311/lectures/figures/clipart/burgl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573" y="2059721"/>
            <a:ext cx="1570038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http://news.bbc.co.uk/olmedia/430000/images/_433588_terror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708" y="3623570"/>
            <a:ext cx="2152026" cy="157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816203" y="5715001"/>
            <a:ext cx="840645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/>
              <a:t>If you see a suspicious person, ask them to identify themselves, and escort them to a member of staff.</a:t>
            </a:r>
          </a:p>
        </p:txBody>
      </p:sp>
    </p:spTree>
    <p:extLst>
      <p:ext uri="{BB962C8B-B14F-4D97-AF65-F5344CB8AC3E}">
        <p14:creationId xmlns:p14="http://schemas.microsoft.com/office/powerpoint/2010/main" val="216365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2" y="430214"/>
            <a:ext cx="5424883" cy="701731"/>
          </a:xfrm>
        </p:spPr>
        <p:txBody>
          <a:bodyPr/>
          <a:lstStyle/>
          <a:p>
            <a:r>
              <a:rPr lang="en-GB" altLang="en-US"/>
              <a:t>Suspicious Objects</a:t>
            </a:r>
          </a:p>
        </p:txBody>
      </p:sp>
      <p:pic>
        <p:nvPicPr>
          <p:cNvPr id="9219" name="Picture 4" descr="bomb.wmf (9558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533" y="1131945"/>
            <a:ext cx="1208088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963561" y="1605476"/>
            <a:ext cx="744870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buFontTx/>
              <a:buAutoNum type="arabicPeriod"/>
            </a:pPr>
            <a:r>
              <a:rPr lang="en-GB" altLang="en-US" sz="2400" dirty="0"/>
              <a:t>Do not disturb the object</a:t>
            </a:r>
          </a:p>
          <a:p>
            <a:pPr algn="l" eaLnBrk="1" hangingPunct="1">
              <a:buFontTx/>
              <a:buAutoNum type="arabicPeriod"/>
            </a:pPr>
            <a:r>
              <a:rPr lang="en-GB" altLang="en-US" sz="2400" dirty="0"/>
              <a:t>Raise the alarm by ringing the Fire Alarm</a:t>
            </a:r>
          </a:p>
          <a:p>
            <a:pPr algn="l" eaLnBrk="1" hangingPunct="1">
              <a:buFontTx/>
              <a:buAutoNum type="arabicPeriod"/>
            </a:pPr>
            <a:r>
              <a:rPr lang="en-GB" altLang="en-US" sz="2400" dirty="0"/>
              <a:t>Report what you have found to a member of Staff,</a:t>
            </a:r>
          </a:p>
          <a:p>
            <a:pPr algn="l" eaLnBrk="1" hangingPunct="1"/>
            <a:r>
              <a:rPr lang="en-GB" altLang="en-US" sz="2400" dirty="0"/>
              <a:t>     who will call the Police</a:t>
            </a:r>
          </a:p>
          <a:p>
            <a:pPr algn="l" eaLnBrk="1" hangingPunct="1"/>
            <a:r>
              <a:rPr lang="en-GB" altLang="en-US" sz="2400" dirty="0"/>
              <a:t>4.  Evacuate the building and retire to a safe distance</a:t>
            </a:r>
          </a:p>
        </p:txBody>
      </p:sp>
      <p:pic>
        <p:nvPicPr>
          <p:cNvPr id="1026" name="Picture 2" descr="https://c2.staticflickr.com/2/1035/5189971294_359bb6eee0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246" y="4084008"/>
            <a:ext cx="1693927" cy="202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olitichicks.com/wp-content/uploads/2015/12/See_Something_Say_Someth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110" y="4150017"/>
            <a:ext cx="2137319" cy="195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12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2" y="430214"/>
            <a:ext cx="5673348" cy="701731"/>
          </a:xfrm>
        </p:spPr>
        <p:txBody>
          <a:bodyPr/>
          <a:lstStyle/>
          <a:p>
            <a:r>
              <a:rPr lang="en-GB" altLang="en-US"/>
              <a:t>Information Security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92097" y="1776172"/>
            <a:ext cx="798628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Documents marked “</a:t>
            </a:r>
            <a:r>
              <a:rPr lang="en-GB" altLang="en-US" sz="2400" dirty="0">
                <a:solidFill>
                  <a:srgbClr val="FF0000"/>
                </a:solidFill>
              </a:rPr>
              <a:t>For official use only</a:t>
            </a:r>
            <a:r>
              <a:rPr lang="en-GB" altLang="en-US" sz="2400" dirty="0"/>
              <a:t>” are okay, but their contents should not be discussed outside of the Squadron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92097" y="3601065"/>
            <a:ext cx="798628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If you see anything marked “</a:t>
            </a:r>
            <a:r>
              <a:rPr lang="en-GB" altLang="en-US" sz="2400" dirty="0">
                <a:solidFill>
                  <a:srgbClr val="FF0000"/>
                </a:solidFill>
              </a:rPr>
              <a:t>Restricted</a:t>
            </a:r>
            <a:r>
              <a:rPr lang="en-GB" altLang="en-US" sz="2400" dirty="0"/>
              <a:t>” or “</a:t>
            </a:r>
            <a:r>
              <a:rPr lang="en-GB" altLang="en-US" sz="2400" dirty="0">
                <a:solidFill>
                  <a:srgbClr val="FF0000"/>
                </a:solidFill>
              </a:rPr>
              <a:t>Confidential</a:t>
            </a:r>
            <a:r>
              <a:rPr lang="en-GB" altLang="en-US" sz="2400" dirty="0"/>
              <a:t>”,</a:t>
            </a:r>
          </a:p>
          <a:p>
            <a:pPr eaLnBrk="1" hangingPunct="1"/>
            <a:r>
              <a:rPr lang="en-GB" altLang="en-US" sz="2400" dirty="0"/>
              <a:t>You should report them immediately to a member of staff,</a:t>
            </a:r>
          </a:p>
          <a:p>
            <a:pPr eaLnBrk="1" hangingPunct="1"/>
            <a:r>
              <a:rPr lang="en-GB" altLang="en-US" sz="2400" dirty="0"/>
              <a:t>as they should be kept locked away</a:t>
            </a:r>
          </a:p>
        </p:txBody>
      </p:sp>
    </p:spTree>
    <p:extLst>
      <p:ext uri="{BB962C8B-B14F-4D97-AF65-F5344CB8AC3E}">
        <p14:creationId xmlns:p14="http://schemas.microsoft.com/office/powerpoint/2010/main" val="336065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2" y="430214"/>
            <a:ext cx="6080511" cy="701731"/>
          </a:xfrm>
        </p:spPr>
        <p:txBody>
          <a:bodyPr/>
          <a:lstStyle/>
          <a:p>
            <a:r>
              <a:rPr lang="en-GB" altLang="en-US"/>
              <a:t>Visits to RAF Stations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9201" y="1640764"/>
            <a:ext cx="65662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Every Cadet must play their part in the security</a:t>
            </a:r>
          </a:p>
          <a:p>
            <a:pPr eaLnBrk="1" hangingPunct="1"/>
            <a:r>
              <a:rPr lang="en-GB" altLang="en-US" sz="2400" dirty="0"/>
              <a:t>of the Station they are visiting.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19201" y="3092948"/>
            <a:ext cx="837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You will normally receive a Security Briefing which will detail: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55956" y="3790335"/>
            <a:ext cx="652294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GB" altLang="en-US" sz="2400" dirty="0"/>
              <a:t> Where you can and cannot take photographs</a:t>
            </a:r>
          </a:p>
          <a:p>
            <a:pPr algn="l" eaLnBrk="1" hangingPunct="1">
              <a:buFontTx/>
              <a:buChar char="•"/>
            </a:pPr>
            <a:endParaRPr lang="en-GB" altLang="en-US" sz="2400" dirty="0"/>
          </a:p>
          <a:p>
            <a:pPr algn="l" eaLnBrk="1" hangingPunct="1">
              <a:buFontTx/>
              <a:buChar char="•"/>
            </a:pPr>
            <a:r>
              <a:rPr lang="en-GB" altLang="en-US" sz="2400" dirty="0"/>
              <a:t> Restricted Areas</a:t>
            </a:r>
          </a:p>
          <a:p>
            <a:pPr algn="l" eaLnBrk="1" hangingPunct="1">
              <a:buFontTx/>
              <a:buChar char="•"/>
            </a:pPr>
            <a:endParaRPr lang="en-GB" altLang="en-US" sz="2400" dirty="0"/>
          </a:p>
          <a:p>
            <a:pPr algn="l" eaLnBrk="1" hangingPunct="1">
              <a:buFontTx/>
              <a:buChar char="•"/>
            </a:pPr>
            <a:r>
              <a:rPr lang="en-GB" altLang="en-US" sz="2400" dirty="0"/>
              <a:t> Known threats and risks</a:t>
            </a:r>
          </a:p>
        </p:txBody>
      </p:sp>
    </p:spTree>
    <p:extLst>
      <p:ext uri="{BB962C8B-B14F-4D97-AF65-F5344CB8AC3E}">
        <p14:creationId xmlns:p14="http://schemas.microsoft.com/office/powerpoint/2010/main" val="36979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2" y="430214"/>
            <a:ext cx="4291559" cy="701731"/>
          </a:xfrm>
        </p:spPr>
        <p:txBody>
          <a:bodyPr/>
          <a:lstStyle/>
          <a:p>
            <a:r>
              <a:rPr lang="en-GB" altLang="en-US"/>
              <a:t>Need to Know?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95132" y="1735394"/>
            <a:ext cx="674094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The best security rule to remember is the</a:t>
            </a:r>
          </a:p>
          <a:p>
            <a:pPr eaLnBrk="1" hangingPunct="1"/>
            <a:r>
              <a:rPr lang="en-GB" altLang="en-US" sz="2400" dirty="0"/>
              <a:t>“Need to Know” principle</a:t>
            </a:r>
          </a:p>
          <a:p>
            <a:pPr eaLnBrk="1" hangingPunct="1"/>
            <a:endParaRPr lang="en-GB" altLang="en-US" sz="2400" dirty="0"/>
          </a:p>
          <a:p>
            <a:pPr eaLnBrk="1" hangingPunct="1"/>
            <a:r>
              <a:rPr lang="en-GB" altLang="en-US" sz="2400" dirty="0"/>
              <a:t>Before passing on any information to anyone, or</a:t>
            </a:r>
          </a:p>
          <a:p>
            <a:pPr eaLnBrk="1" hangingPunct="1"/>
            <a:r>
              <a:rPr lang="en-GB" altLang="en-US" sz="2400" dirty="0"/>
              <a:t>answering any questions, THINK…</a:t>
            </a:r>
          </a:p>
          <a:p>
            <a:pPr eaLnBrk="1" hangingPunct="1"/>
            <a:endParaRPr lang="en-GB" altLang="en-US" sz="24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-433902" y="4264772"/>
            <a:ext cx="1128999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 dirty="0">
                <a:solidFill>
                  <a:srgbClr val="FF0000"/>
                </a:solidFill>
              </a:rPr>
              <a:t>DOES THAT PERSON</a:t>
            </a:r>
            <a:br>
              <a:rPr lang="en-GB" altLang="en-US" sz="4400" b="1" dirty="0">
                <a:solidFill>
                  <a:srgbClr val="FF0000"/>
                </a:solidFill>
              </a:rPr>
            </a:br>
            <a:r>
              <a:rPr lang="en-GB" altLang="en-US" sz="4400" b="1" dirty="0">
                <a:solidFill>
                  <a:srgbClr val="FF0000"/>
                </a:solidFill>
              </a:rPr>
              <a:t>NEED TO KNOW?</a:t>
            </a:r>
          </a:p>
        </p:txBody>
      </p:sp>
    </p:spTree>
    <p:extLst>
      <p:ext uri="{BB962C8B-B14F-4D97-AF65-F5344CB8AC3E}">
        <p14:creationId xmlns:p14="http://schemas.microsoft.com/office/powerpoint/2010/main" val="359366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Royal Air Force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27050" y="1673224"/>
            <a:ext cx="7937500" cy="1077218"/>
          </a:xfrm>
        </p:spPr>
        <p:txBody>
          <a:bodyPr/>
          <a:lstStyle/>
          <a:p>
            <a:r>
              <a:rPr lang="en-GB" dirty="0"/>
              <a:t>LO2 - Understand why security is important</a:t>
            </a:r>
          </a:p>
        </p:txBody>
      </p:sp>
    </p:spTree>
    <p:extLst>
      <p:ext uri="{BB962C8B-B14F-4D97-AF65-F5344CB8AC3E}">
        <p14:creationId xmlns:p14="http://schemas.microsoft.com/office/powerpoint/2010/main" val="2615799053"/>
      </p:ext>
    </p:extLst>
  </p:cSld>
  <p:clrMapOvr>
    <a:masterClrMapping/>
  </p:clrMapOvr>
</p:sld>
</file>

<file path=ppt/theme/theme1.xml><?xml version="1.0" encoding="utf-8"?>
<a:theme xmlns:a="http://schemas.openxmlformats.org/drawingml/2006/main" name="ACO">
  <a:themeElements>
    <a:clrScheme name="2_Custom Design 1">
      <a:dk1>
        <a:srgbClr val="000000"/>
      </a:dk1>
      <a:lt1>
        <a:srgbClr val="FFFFFF"/>
      </a:lt1>
      <a:dk2>
        <a:srgbClr val="739ABC"/>
      </a:dk2>
      <a:lt2>
        <a:srgbClr val="FFFFFF"/>
      </a:lt2>
      <a:accent1>
        <a:srgbClr val="002F5F"/>
      </a:accent1>
      <a:accent2>
        <a:srgbClr val="E98300"/>
      </a:accent2>
      <a:accent3>
        <a:srgbClr val="BCCADA"/>
      </a:accent3>
      <a:accent4>
        <a:srgbClr val="DADADA"/>
      </a:accent4>
      <a:accent5>
        <a:srgbClr val="AAADB6"/>
      </a:accent5>
      <a:accent6>
        <a:srgbClr val="D37600"/>
      </a:accent6>
      <a:hlink>
        <a:srgbClr val="FECB00"/>
      </a:hlink>
      <a:folHlink>
        <a:srgbClr val="0073CF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739ABC"/>
        </a:dk2>
        <a:lt2>
          <a:srgbClr val="FFFFFF"/>
        </a:lt2>
        <a:accent1>
          <a:srgbClr val="002F5F"/>
        </a:accent1>
        <a:accent2>
          <a:srgbClr val="E98300"/>
        </a:accent2>
        <a:accent3>
          <a:srgbClr val="BCCADA"/>
        </a:accent3>
        <a:accent4>
          <a:srgbClr val="DADADA"/>
        </a:accent4>
        <a:accent5>
          <a:srgbClr val="AAADB6"/>
        </a:accent5>
        <a:accent6>
          <a:srgbClr val="D37600"/>
        </a:accent6>
        <a:hlink>
          <a:srgbClr val="FECB00"/>
        </a:hlink>
        <a:folHlink>
          <a:srgbClr val="0073C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CO" id="{68E20EA9-7285-477F-97D6-D0445967D90D}" vid="{358C09D4-E06F-4172-AB6A-F2710328D8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ACO</Template>
  <TotalTime>29</TotalTime>
  <Words>247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ACO</vt:lpstr>
      <vt:lpstr>The Royal Air Force</vt:lpstr>
      <vt:lpstr>Squadron Security</vt:lpstr>
      <vt:lpstr>Suspicious Objects</vt:lpstr>
      <vt:lpstr>Information Security</vt:lpstr>
      <vt:lpstr>Visits to RAF Stations</vt:lpstr>
      <vt:lpstr>Need to Know?</vt:lpstr>
      <vt:lpstr>The Royal Air Force</vt:lpstr>
    </vt:vector>
  </TitlesOfParts>
  <Company>Vohkus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Royal Air Force</dc:title>
  <dc:creator>Matthew Ingram</dc:creator>
  <cp:lastModifiedBy>Sarah Overton</cp:lastModifiedBy>
  <cp:revision>11</cp:revision>
  <dcterms:created xsi:type="dcterms:W3CDTF">2015-05-31T11:35:13Z</dcterms:created>
  <dcterms:modified xsi:type="dcterms:W3CDTF">2016-05-31T14:11:07Z</dcterms:modified>
</cp:coreProperties>
</file>