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81" r:id="rId13"/>
    <p:sldId id="267" r:id="rId14"/>
    <p:sldId id="289" r:id="rId15"/>
    <p:sldId id="283" r:id="rId16"/>
    <p:sldId id="287" r:id="rId17"/>
    <p:sldId id="285" r:id="rId18"/>
    <p:sldId id="288" r:id="rId19"/>
    <p:sldId id="284" r:id="rId20"/>
    <p:sldId id="282" r:id="rId21"/>
    <p:sldId id="268" r:id="rId22"/>
    <p:sldId id="269" r:id="rId23"/>
    <p:sldId id="270" r:id="rId24"/>
    <p:sldId id="271" r:id="rId25"/>
    <p:sldId id="272" r:id="rId26"/>
    <p:sldId id="274" r:id="rId27"/>
    <p:sldId id="275" r:id="rId28"/>
    <p:sldId id="277" r:id="rId29"/>
    <p:sldId id="278" r:id="rId30"/>
    <p:sldId id="279" r:id="rId31"/>
    <p:sldId id="280" r:id="rId32"/>
  </p:sldIdLst>
  <p:sldSz cx="12192000" cy="6858000"/>
  <p:notesSz cx="6888163" cy="10020300"/>
  <p:embeddedFontLst>
    <p:embeddedFont>
      <p:font typeface="Calibri" panose="020F0502020204030204" pitchFamily="34" charset="0"/>
      <p:regular r:id="rId34"/>
      <p:bold r:id="rId35"/>
      <p:italic r:id="rId36"/>
      <p:boldItalic r:id="rId37"/>
    </p:embeddedFont>
    <p:embeddedFont>
      <p:font typeface="Myriad Pro" panose="020B0503030403020204" pitchFamily="34" charset="0"/>
      <p:regular r:id="rId38"/>
      <p:bold r:id="rId39"/>
      <p:italic r:id="rId40"/>
      <p:boldItalic r:id="rId41"/>
    </p:embeddedFont>
    <p:embeddedFont>
      <p:font typeface="Myriad Pro Light" panose="020B0603030403020204" pitchFamily="34" charset="0"/>
      <p:regular r:id="rId42"/>
      <p:bold r:id="rId43"/>
      <p:boldItalic r:id="rId44"/>
    </p:embeddedFont>
    <p:embeddedFont>
      <p:font typeface="Comic Sans MS" panose="030F0702030302020204" pitchFamily="66"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 Carder" initials="NC" lastIdx="0" clrIdx="0">
    <p:extLst>
      <p:ext uri="{19B8F6BF-5375-455C-9EA6-DF929625EA0E}">
        <p15:presenceInfo xmlns:p15="http://schemas.microsoft.com/office/powerpoint/2012/main" userId="25544c4223eb4123" providerId="Windows Live"/>
      </p:ext>
    </p:extLst>
  </p:cmAuthor>
  <p:cmAuthor id="2" name="Staff" initials="S" lastIdx="2" clrIdx="1">
    <p:extLst>
      <p:ext uri="{19B8F6BF-5375-455C-9EA6-DF929625EA0E}">
        <p15:presenceInfo xmlns:p15="http://schemas.microsoft.com/office/powerpoint/2012/main" userId="Sta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5F"/>
    <a:srgbClr val="0072CF"/>
    <a:srgbClr val="CC09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08" d="100"/>
          <a:sy n="108" d="100"/>
        </p:scale>
        <p:origin x="71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405" y="2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98892" y="928937"/>
            <a:ext cx="6446792" cy="3627371"/>
          </a:xfrm>
          <a:prstGeom prst="rect">
            <a:avLst/>
          </a:prstGeom>
          <a:noFill/>
          <a:ln w="12700">
            <a:solidFill>
              <a:prstClr val="black"/>
            </a:solidFill>
          </a:ln>
        </p:spPr>
        <p:txBody>
          <a:bodyPr vert="horz" lIns="94229" tIns="47114" rIns="94229" bIns="47114" rtlCol="0" anchor="ctr"/>
          <a:lstStyle/>
          <a:p>
            <a:endParaRPr lang="en-GB"/>
          </a:p>
        </p:txBody>
      </p:sp>
      <p:sp>
        <p:nvSpPr>
          <p:cNvPr id="8" name="Rectangle 2">
            <a:extLst>
              <a:ext uri="{FF2B5EF4-FFF2-40B4-BE49-F238E27FC236}">
                <a16:creationId xmlns:a16="http://schemas.microsoft.com/office/drawing/2014/main" id="{9075D24F-4054-4F73-AB06-00DE5DF7FF08}"/>
              </a:ext>
            </a:extLst>
          </p:cNvPr>
          <p:cNvSpPr>
            <a:spLocks noChangeArrowheads="1"/>
          </p:cNvSpPr>
          <p:nvPr/>
        </p:nvSpPr>
        <p:spPr bwMode="auto">
          <a:xfrm>
            <a:off x="644924" y="9484101"/>
            <a:ext cx="5846853" cy="304714"/>
          </a:xfrm>
          <a:prstGeom prst="rect">
            <a:avLst/>
          </a:prstGeom>
          <a:solidFill>
            <a:srgbClr val="0072CF"/>
          </a:solidFill>
          <a:ln>
            <a:noFill/>
          </a:ln>
          <a:effectLst/>
          <a:extLst/>
        </p:spPr>
        <p:txBody>
          <a:bodyPr vert="horz" wrap="square" lIns="39816" tIns="39816" rIns="39816" bIns="39816" numCol="1" anchor="t" anchorCtr="0" compatLnSpc="1">
            <a:prstTxWarp prst="textNoShape">
              <a:avLst/>
            </a:prstTxWarp>
          </a:bodyPr>
          <a:lstStyle/>
          <a:p>
            <a:pPr marL="0" marR="0" lvl="0" indent="0" algn="l" defTabSz="995424"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Myriad Pro Light" panose="020B0603030403020204" pitchFamily="34" charset="0"/>
                <a:ea typeface="+mn-ea"/>
                <a:cs typeface="+mn-cs"/>
              </a:rPr>
              <a:t>Foundation Leadership 			         Blue Badge SMEAC Briefing</a:t>
            </a:r>
          </a:p>
        </p:txBody>
      </p:sp>
      <p:sp>
        <p:nvSpPr>
          <p:cNvPr id="9" name="Rectangle 3">
            <a:extLst>
              <a:ext uri="{FF2B5EF4-FFF2-40B4-BE49-F238E27FC236}">
                <a16:creationId xmlns:a16="http://schemas.microsoft.com/office/drawing/2014/main" id="{666AF08B-AF64-4E26-9CC2-2C072E06E0D8}"/>
              </a:ext>
            </a:extLst>
          </p:cNvPr>
          <p:cNvSpPr>
            <a:spLocks noChangeArrowheads="1"/>
          </p:cNvSpPr>
          <p:nvPr/>
        </p:nvSpPr>
        <p:spPr bwMode="auto">
          <a:xfrm>
            <a:off x="345364" y="9484100"/>
            <a:ext cx="240072" cy="304714"/>
          </a:xfrm>
          <a:prstGeom prst="rect">
            <a:avLst/>
          </a:prstGeom>
          <a:solidFill>
            <a:srgbClr val="002E5F"/>
          </a:solidFill>
          <a:ln>
            <a:noFill/>
          </a:ln>
          <a:effectLst/>
          <a:extLst/>
        </p:spPr>
        <p:txBody>
          <a:bodyPr vert="horz" wrap="square" lIns="39816" tIns="39816" rIns="39816" bIns="39816" numCol="1" anchor="t" anchorCtr="0" compatLnSpc="1">
            <a:prstTxWarp prst="textNoShape">
              <a:avLst/>
            </a:prstTxWarp>
          </a:bodyPr>
          <a:lstStyle/>
          <a:p>
            <a:pPr marL="0" marR="0" lvl="0" indent="0" algn="ctr" defTabSz="995424" rtl="0" eaLnBrk="0" fontAlgn="base" latinLnBrk="0" hangingPunct="0">
              <a:lnSpc>
                <a:spcPct val="100000"/>
              </a:lnSpc>
              <a:spcBef>
                <a:spcPct val="0"/>
              </a:spcBef>
              <a:spcAft>
                <a:spcPct val="0"/>
              </a:spcAft>
              <a:buClrTx/>
              <a:buSzTx/>
              <a:buFontTx/>
              <a:buNone/>
              <a:tabLst/>
            </a:pPr>
            <a:fld id="{AD33C08B-D4F6-4653-8E02-E09CE2BAE139}" type="slidenum">
              <a:rPr kumimoji="0" lang="en-GB" altLang="en-US" sz="1100" b="0" i="0" u="none" strike="noStrike" cap="none" normalizeH="0" baseline="0" smtClean="0">
                <a:ln>
                  <a:noFill/>
                </a:ln>
                <a:solidFill>
                  <a:srgbClr val="FFFFFF"/>
                </a:solidFill>
                <a:effectLst/>
                <a:latin typeface="Myriad Pro" panose="020B0503030403020204" pitchFamily="34" charset="0"/>
              </a:rPr>
              <a:pPr marL="0" marR="0" lvl="0" indent="0" algn="ctr" defTabSz="995424" rtl="0" eaLnBrk="0" fontAlgn="base" latinLnBrk="0" hangingPunct="0">
                <a:lnSpc>
                  <a:spcPct val="100000"/>
                </a:lnSpc>
                <a:spcBef>
                  <a:spcPct val="0"/>
                </a:spcBef>
                <a:spcAft>
                  <a:spcPct val="0"/>
                </a:spcAft>
                <a:buClrTx/>
                <a:buSzTx/>
                <a:buFontTx/>
                <a:buNone/>
                <a:tabLst/>
              </a:pPr>
              <a:t>‹#›</a:t>
            </a:fld>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DF8582BD-4C18-4E93-B92C-B7F2D2032690}"/>
              </a:ext>
            </a:extLst>
          </p:cNvPr>
          <p:cNvSpPr txBox="1"/>
          <p:nvPr/>
        </p:nvSpPr>
        <p:spPr>
          <a:xfrm>
            <a:off x="345365" y="370787"/>
            <a:ext cx="6210533" cy="377513"/>
          </a:xfrm>
          <a:prstGeom prst="rect">
            <a:avLst/>
          </a:prstGeom>
          <a:noFill/>
        </p:spPr>
        <p:txBody>
          <a:bodyPr wrap="square" lIns="99542" tIns="49771" rIns="99542" bIns="49771" rtlCol="0">
            <a:spAutoFit/>
          </a:bodyPr>
          <a:lstStyle/>
          <a:p>
            <a:pPr algn="ctr"/>
            <a:r>
              <a:rPr lang="en-GB" b="1" dirty="0">
                <a:latin typeface="Myriad Pro" panose="020B0503030403020204" pitchFamily="34" charset="0"/>
              </a:rPr>
              <a:t>Foundation Leadership – Blue Badge SMEAC Briefing</a:t>
            </a:r>
          </a:p>
        </p:txBody>
      </p:sp>
      <p:sp>
        <p:nvSpPr>
          <p:cNvPr id="12" name="Notes Placeholder 11">
            <a:extLst>
              <a:ext uri="{FF2B5EF4-FFF2-40B4-BE49-F238E27FC236}">
                <a16:creationId xmlns:a16="http://schemas.microsoft.com/office/drawing/2014/main" id="{A24C44C7-BEA5-42F2-8965-423100F7DD81}"/>
              </a:ext>
            </a:extLst>
          </p:cNvPr>
          <p:cNvSpPr>
            <a:spLocks noGrp="1"/>
          </p:cNvSpPr>
          <p:nvPr>
            <p:ph type="body" sz="quarter" idx="3"/>
          </p:nvPr>
        </p:nvSpPr>
        <p:spPr>
          <a:xfrm>
            <a:off x="345364" y="4963903"/>
            <a:ext cx="6146412" cy="4339560"/>
          </a:xfrm>
          <a:prstGeom prst="rect">
            <a:avLst/>
          </a:prstGeom>
          <a:ln w="12700">
            <a:solidFill>
              <a:schemeClr val="tx1"/>
            </a:solidFill>
          </a:ln>
        </p:spPr>
        <p:txBody>
          <a:bodyPr vert="horz" lIns="94229" tIns="47114" rIns="94229" bIns="47114"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45693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yriad Pro Light" panose="020B0603030403020204" pitchFamily="34" charset="0"/>
        <a:ea typeface="+mn-ea"/>
        <a:cs typeface="+mn-cs"/>
      </a:defRPr>
    </a:lvl1pPr>
    <a:lvl2pPr marL="457200" algn="l" defTabSz="914400" rtl="0" eaLnBrk="1" latinLnBrk="0" hangingPunct="1">
      <a:defRPr sz="1200" kern="1200">
        <a:solidFill>
          <a:schemeClr val="tx1"/>
        </a:solidFill>
        <a:latin typeface="Myriad Pro Light" panose="020B0603030403020204" pitchFamily="34" charset="0"/>
        <a:ea typeface="+mn-ea"/>
        <a:cs typeface="+mn-cs"/>
      </a:defRPr>
    </a:lvl2pPr>
    <a:lvl3pPr marL="914400" algn="l" defTabSz="914400" rtl="0" eaLnBrk="1" latinLnBrk="0" hangingPunct="1">
      <a:defRPr sz="1200" kern="1200">
        <a:solidFill>
          <a:schemeClr val="tx1"/>
        </a:solidFill>
        <a:latin typeface="Myriad Pro Light" panose="020B0603030403020204" pitchFamily="34" charset="0"/>
        <a:ea typeface="+mn-ea"/>
        <a:cs typeface="+mn-cs"/>
      </a:defRPr>
    </a:lvl3pPr>
    <a:lvl4pPr marL="1371600" algn="l" defTabSz="914400" rtl="0" eaLnBrk="1" latinLnBrk="0" hangingPunct="1">
      <a:defRPr sz="1200" kern="1200">
        <a:solidFill>
          <a:schemeClr val="tx1"/>
        </a:solidFill>
        <a:latin typeface="Myriad Pro Light" panose="020B0603030403020204" pitchFamily="34" charset="0"/>
        <a:ea typeface="+mn-ea"/>
        <a:cs typeface="+mn-cs"/>
      </a:defRPr>
    </a:lvl4pPr>
    <a:lvl5pPr marL="1828800" algn="l" defTabSz="914400" rtl="0" eaLnBrk="1" latinLnBrk="0" hangingPunct="1">
      <a:defRPr sz="1200" kern="1200">
        <a:solidFill>
          <a:schemeClr val="tx1"/>
        </a:solidFill>
        <a:latin typeface="Myriad Pro Light" panose="020B06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838" y="898525"/>
            <a:ext cx="6670675" cy="3752850"/>
          </a:xfrm>
        </p:spPr>
      </p:sp>
    </p:spTree>
    <p:extLst>
      <p:ext uri="{BB962C8B-B14F-4D97-AF65-F5344CB8AC3E}">
        <p14:creationId xmlns:p14="http://schemas.microsoft.com/office/powerpoint/2010/main" val="1762523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2270"/>
            <a:ext cx="5510530" cy="3945493"/>
          </a:xfrm>
          <a:prstGeom prst="rect">
            <a:avLst/>
          </a:prstGeom>
        </p:spPr>
        <p:txBody>
          <a:bodyPr/>
          <a:lstStyle/>
          <a:p>
            <a:endParaRPr lang="en-GB"/>
          </a:p>
        </p:txBody>
      </p:sp>
    </p:spTree>
    <p:extLst>
      <p:ext uri="{BB962C8B-B14F-4D97-AF65-F5344CB8AC3E}">
        <p14:creationId xmlns:p14="http://schemas.microsoft.com/office/powerpoint/2010/main" val="2436867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2270"/>
            <a:ext cx="5510530" cy="3945493"/>
          </a:xfrm>
          <a:prstGeom prst="rect">
            <a:avLst/>
          </a:prstGeom>
        </p:spPr>
        <p:txBody>
          <a:bodyPr/>
          <a:lstStyle/>
          <a:p>
            <a:endParaRPr lang="en-GB"/>
          </a:p>
        </p:txBody>
      </p:sp>
    </p:spTree>
    <p:extLst>
      <p:ext uri="{BB962C8B-B14F-4D97-AF65-F5344CB8AC3E}">
        <p14:creationId xmlns:p14="http://schemas.microsoft.com/office/powerpoint/2010/main" val="172440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The</a:t>
            </a:r>
            <a:r>
              <a:rPr lang="en-GB" baseline="0" dirty="0"/>
              <a:t> cadets will be expected to know how to take the paragraph of briefing information that they are provided with to be able to produce a concise and accurate brief to give to the cadets that they will be leading.  They are not to just regurgitate the information that we provide them with verbatim, this is not the aim of the activity.  </a:t>
            </a:r>
            <a:endParaRPr lang="en-GB" dirty="0"/>
          </a:p>
        </p:txBody>
      </p:sp>
    </p:spTree>
    <p:extLst>
      <p:ext uri="{BB962C8B-B14F-4D97-AF65-F5344CB8AC3E}">
        <p14:creationId xmlns:p14="http://schemas.microsoft.com/office/powerpoint/2010/main" val="4183106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This is similar to the brief that the</a:t>
            </a:r>
            <a:r>
              <a:rPr lang="en-GB" baseline="0" dirty="0"/>
              <a:t> leader will receive on the exercises from the staff.  FOB = Forward Operation Base.</a:t>
            </a:r>
            <a:endParaRPr lang="en-GB" dirty="0"/>
          </a:p>
        </p:txBody>
      </p:sp>
    </p:spTree>
    <p:extLst>
      <p:ext uri="{BB962C8B-B14F-4D97-AF65-F5344CB8AC3E}">
        <p14:creationId xmlns:p14="http://schemas.microsoft.com/office/powerpoint/2010/main" val="3491239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This is similar to the brief that the</a:t>
            </a:r>
            <a:r>
              <a:rPr lang="en-GB" baseline="0" dirty="0"/>
              <a:t> leader will receive on the exercises from the staff.  FOB = Forward Operation Base.</a:t>
            </a:r>
            <a:endParaRPr lang="en-GB" dirty="0"/>
          </a:p>
        </p:txBody>
      </p:sp>
    </p:spTree>
    <p:extLst>
      <p:ext uri="{BB962C8B-B14F-4D97-AF65-F5344CB8AC3E}">
        <p14:creationId xmlns:p14="http://schemas.microsoft.com/office/powerpoint/2010/main" val="4140408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Ask the cadets</a:t>
            </a:r>
            <a:r>
              <a:rPr lang="en-GB" baseline="0" dirty="0"/>
              <a:t> if they could remember what the situation was on the brief on the previous page, if needed reverse the presentation so they can re-read it.   </a:t>
            </a:r>
            <a:endParaRPr lang="en-GB" dirty="0"/>
          </a:p>
        </p:txBody>
      </p:sp>
    </p:spTree>
    <p:extLst>
      <p:ext uri="{BB962C8B-B14F-4D97-AF65-F5344CB8AC3E}">
        <p14:creationId xmlns:p14="http://schemas.microsoft.com/office/powerpoint/2010/main" val="85838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This is similar to the brief that the</a:t>
            </a:r>
            <a:r>
              <a:rPr lang="en-GB" baseline="0" dirty="0"/>
              <a:t> leader will receive on the exercises from the staff.  FOB = Forward Operation Base.</a:t>
            </a:r>
            <a:endParaRPr lang="en-GB" dirty="0"/>
          </a:p>
        </p:txBody>
      </p:sp>
    </p:spTree>
    <p:extLst>
      <p:ext uri="{BB962C8B-B14F-4D97-AF65-F5344CB8AC3E}">
        <p14:creationId xmlns:p14="http://schemas.microsoft.com/office/powerpoint/2010/main" val="3886493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Can</a:t>
            </a:r>
            <a:r>
              <a:rPr lang="en-GB" baseline="0" dirty="0"/>
              <a:t> the cadets remember what their mission is?  This should be approximately one full sentence again. </a:t>
            </a:r>
          </a:p>
          <a:p>
            <a:endParaRPr lang="en-GB" dirty="0"/>
          </a:p>
        </p:txBody>
      </p:sp>
    </p:spTree>
    <p:extLst>
      <p:ext uri="{BB962C8B-B14F-4D97-AF65-F5344CB8AC3E}">
        <p14:creationId xmlns:p14="http://schemas.microsoft.com/office/powerpoint/2010/main" val="287446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This is similar to the brief that the</a:t>
            </a:r>
            <a:r>
              <a:rPr lang="en-GB" baseline="0" dirty="0"/>
              <a:t> leader will receive on the exercises from the staff.  FOB = Forward Operation Base.</a:t>
            </a:r>
            <a:endParaRPr lang="en-GB" dirty="0"/>
          </a:p>
        </p:txBody>
      </p:sp>
    </p:spTree>
    <p:extLst>
      <p:ext uri="{BB962C8B-B14F-4D97-AF65-F5344CB8AC3E}">
        <p14:creationId xmlns:p14="http://schemas.microsoft.com/office/powerpoint/2010/main" val="337117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To</a:t>
            </a:r>
            <a:r>
              <a:rPr lang="en-GB" baseline="0" dirty="0"/>
              <a:t> get high marks cadets must note down all the limitations and be able to convey these clearly to their team.  There are a number of these within this exercise.  Make sure they always remember to include timing as a limitation. </a:t>
            </a:r>
          </a:p>
          <a:p>
            <a:endParaRPr lang="en-GB" dirty="0"/>
          </a:p>
        </p:txBody>
      </p:sp>
    </p:spTree>
    <p:extLst>
      <p:ext uri="{BB962C8B-B14F-4D97-AF65-F5344CB8AC3E}">
        <p14:creationId xmlns:p14="http://schemas.microsoft.com/office/powerpoint/2010/main" val="124268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2270"/>
            <a:ext cx="5510530" cy="3945493"/>
          </a:xfrm>
          <a:prstGeom prst="rect">
            <a:avLst/>
          </a:prstGeom>
        </p:spPr>
        <p:txBody>
          <a:bodyPr/>
          <a:lstStyle/>
          <a:p>
            <a:endParaRPr lang="en-GB"/>
          </a:p>
        </p:txBody>
      </p:sp>
    </p:spTree>
    <p:extLst>
      <p:ext uri="{BB962C8B-B14F-4D97-AF65-F5344CB8AC3E}">
        <p14:creationId xmlns:p14="http://schemas.microsoft.com/office/powerpoint/2010/main" val="1980360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Only</a:t>
            </a:r>
            <a:r>
              <a:rPr lang="en-GB" baseline="0" dirty="0"/>
              <a:t> SME are needed to be noted in your note pad.  You should automatically do any questions and check understanding.   The bottom of this example shows that the I.C. has also allocated three duties to members of the team, 2.I.C., a timekeeper and someone responsible for the safety of the group, in this instance having particular responsibility for checking that nothing comes into contact with a mine.  </a:t>
            </a:r>
          </a:p>
        </p:txBody>
      </p:sp>
    </p:spTree>
    <p:extLst>
      <p:ext uri="{BB962C8B-B14F-4D97-AF65-F5344CB8AC3E}">
        <p14:creationId xmlns:p14="http://schemas.microsoft.com/office/powerpoint/2010/main" val="3137059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Do not ove</a:t>
            </a:r>
            <a:r>
              <a:rPr lang="en-GB" baseline="0" dirty="0"/>
              <a:t>r complicate the brief with long words or confusing terminology.  Ensure that all the group understand any acronyms you use.</a:t>
            </a:r>
            <a:endParaRPr lang="en-GB" dirty="0"/>
          </a:p>
        </p:txBody>
      </p:sp>
    </p:spTree>
    <p:extLst>
      <p:ext uri="{BB962C8B-B14F-4D97-AF65-F5344CB8AC3E}">
        <p14:creationId xmlns:p14="http://schemas.microsoft.com/office/powerpoint/2010/main" val="1114887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The initial</a:t>
            </a:r>
            <a:r>
              <a:rPr lang="en-GB" baseline="0" dirty="0"/>
              <a:t> plan doesn’t have to be too detailed.  A rough outline of what you will do immediately and the overview of what you are going to aim to do.  Remember plans will often change because of external factors and many plans will develop based on the equipment you may find or because of how the scenario develops. </a:t>
            </a:r>
            <a:endParaRPr lang="en-GB" dirty="0"/>
          </a:p>
        </p:txBody>
      </p:sp>
    </p:spTree>
    <p:extLst>
      <p:ext uri="{BB962C8B-B14F-4D97-AF65-F5344CB8AC3E}">
        <p14:creationId xmlns:p14="http://schemas.microsoft.com/office/powerpoint/2010/main" val="1035863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Finding</a:t>
            </a:r>
            <a:r>
              <a:rPr lang="en-GB" baseline="0" dirty="0"/>
              <a:t> out the skill set of your team can help you develop the most effective plan.  You never know what little gem of knowledge you may have in your team.  </a:t>
            </a:r>
            <a:endParaRPr lang="en-GB" dirty="0"/>
          </a:p>
        </p:txBody>
      </p:sp>
    </p:spTree>
    <p:extLst>
      <p:ext uri="{BB962C8B-B14F-4D97-AF65-F5344CB8AC3E}">
        <p14:creationId xmlns:p14="http://schemas.microsoft.com/office/powerpoint/2010/main" val="2936662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What</a:t>
            </a:r>
            <a:r>
              <a:rPr lang="en-GB" baseline="0" dirty="0"/>
              <a:t> are the likely trouble areas?  What are the key dangers etc.  How are you going to avoid them?  Will appointing a safety/standards person benefit you for your task.  </a:t>
            </a:r>
            <a:endParaRPr lang="en-GB" dirty="0"/>
          </a:p>
        </p:txBody>
      </p:sp>
    </p:spTree>
    <p:extLst>
      <p:ext uri="{BB962C8B-B14F-4D97-AF65-F5344CB8AC3E}">
        <p14:creationId xmlns:p14="http://schemas.microsoft.com/office/powerpoint/2010/main" val="3022571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Sometimes people</a:t>
            </a:r>
            <a:r>
              <a:rPr lang="en-GB" baseline="0" dirty="0"/>
              <a:t> will think they have understood what you have asked them to do.  Check to be sure and watch carefully, if they look lost and start going away from what you want them to do you need to </a:t>
            </a:r>
            <a:r>
              <a:rPr lang="en-GB" baseline="0" dirty="0" err="1"/>
              <a:t>rebrief</a:t>
            </a:r>
            <a:r>
              <a:rPr lang="en-GB" baseline="0" dirty="0"/>
              <a:t> them on what you expect.</a:t>
            </a:r>
          </a:p>
          <a:p>
            <a:endParaRPr lang="en-GB" baseline="0" dirty="0"/>
          </a:p>
          <a:p>
            <a:pPr defTabSz="942289"/>
            <a:r>
              <a:rPr lang="en-GB" dirty="0"/>
              <a:t>If problems</a:t>
            </a:r>
            <a:r>
              <a:rPr lang="en-GB" baseline="0" dirty="0"/>
              <a:t> occur, do not be afraid to say “STOP” gather your team and clarify what you want them to do. You may want to make a new plan before you continue.</a:t>
            </a:r>
            <a:endParaRPr lang="en-GB" dirty="0"/>
          </a:p>
          <a:p>
            <a:r>
              <a:rPr lang="en-GB" baseline="0" dirty="0"/>
              <a:t>  </a:t>
            </a:r>
          </a:p>
          <a:p>
            <a:endParaRPr lang="en-GB" dirty="0"/>
          </a:p>
        </p:txBody>
      </p:sp>
    </p:spTree>
    <p:extLst>
      <p:ext uri="{BB962C8B-B14F-4D97-AF65-F5344CB8AC3E}">
        <p14:creationId xmlns:p14="http://schemas.microsoft.com/office/powerpoint/2010/main" val="1344696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2270"/>
            <a:ext cx="5510530" cy="3945493"/>
          </a:xfrm>
          <a:prstGeom prst="rect">
            <a:avLst/>
          </a:prstGeom>
        </p:spPr>
        <p:txBody>
          <a:bodyPr/>
          <a:lstStyle/>
          <a:p>
            <a:endParaRPr lang="en-GB" dirty="0"/>
          </a:p>
        </p:txBody>
      </p:sp>
    </p:spTree>
    <p:extLst>
      <p:ext uri="{BB962C8B-B14F-4D97-AF65-F5344CB8AC3E}">
        <p14:creationId xmlns:p14="http://schemas.microsoft.com/office/powerpoint/2010/main" val="3779595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Make it easy for your</a:t>
            </a:r>
            <a:r>
              <a:rPr lang="en-GB" baseline="0" dirty="0"/>
              <a:t> assessor to give you marks use the key words of the </a:t>
            </a:r>
            <a:r>
              <a:rPr lang="en-GB" baseline="0" dirty="0" err="1"/>
              <a:t>smeac</a:t>
            </a:r>
            <a:r>
              <a:rPr lang="en-GB" baseline="0" dirty="0"/>
              <a:t> acronym in your brief, remember the example/  </a:t>
            </a:r>
            <a:endParaRPr lang="en-GB" dirty="0"/>
          </a:p>
        </p:txBody>
      </p:sp>
    </p:spTree>
    <p:extLst>
      <p:ext uri="{BB962C8B-B14F-4D97-AF65-F5344CB8AC3E}">
        <p14:creationId xmlns:p14="http://schemas.microsoft.com/office/powerpoint/2010/main" val="2743769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Your assessor will be watching</a:t>
            </a:r>
            <a:r>
              <a:rPr lang="en-GB" baseline="0" dirty="0"/>
              <a:t> the entire team to see if they are involved and understand what they are doing.  We will be looking to see if you are confident and can direct others, if you are the leader do not be afraid to tell people to do something, that is your job! </a:t>
            </a:r>
          </a:p>
          <a:p>
            <a:r>
              <a:rPr lang="en-GB" baseline="0" dirty="0"/>
              <a:t> Praise is </a:t>
            </a:r>
            <a:r>
              <a:rPr lang="en-GB" baseline="0" dirty="0" err="1"/>
              <a:t>importatnt</a:t>
            </a:r>
            <a:r>
              <a:rPr lang="en-GB" baseline="0" dirty="0"/>
              <a:t>, you don’t need to be a cheerleader but you do need to give praise and encouragement, a team feels valued and will work </a:t>
            </a:r>
            <a:r>
              <a:rPr lang="en-GB" baseline="0" dirty="0" err="1"/>
              <a:t>beter</a:t>
            </a:r>
            <a:r>
              <a:rPr lang="en-GB" baseline="0" dirty="0"/>
              <a:t> for you if they know you appreciate what they have done.  </a:t>
            </a:r>
            <a:endParaRPr lang="en-GB" dirty="0"/>
          </a:p>
        </p:txBody>
      </p:sp>
    </p:spTree>
    <p:extLst>
      <p:ext uri="{BB962C8B-B14F-4D97-AF65-F5344CB8AC3E}">
        <p14:creationId xmlns:p14="http://schemas.microsoft.com/office/powerpoint/2010/main" val="4161760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If you have had a particularly</a:t>
            </a:r>
            <a:r>
              <a:rPr lang="en-GB" baseline="0" dirty="0"/>
              <a:t> successful lead, don’t become cocky and try and take over.  Always be a good team member it will help you earn the respect of others when you then have to try and lead them.  </a:t>
            </a:r>
            <a:endParaRPr lang="en-GB" dirty="0"/>
          </a:p>
        </p:txBody>
      </p:sp>
    </p:spTree>
    <p:extLst>
      <p:ext uri="{BB962C8B-B14F-4D97-AF65-F5344CB8AC3E}">
        <p14:creationId xmlns:p14="http://schemas.microsoft.com/office/powerpoint/2010/main" val="23047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In</a:t>
            </a:r>
            <a:r>
              <a:rPr lang="en-GB" baseline="0" dirty="0"/>
              <a:t> cadets you will often get opportunities to lead, especially as you get more experienced.  We are looking to give you the tools that you need to be able to take this opportunity on and lead cadets effectively.  </a:t>
            </a:r>
            <a:endParaRPr lang="en-GB" dirty="0"/>
          </a:p>
        </p:txBody>
      </p:sp>
    </p:spTree>
    <p:extLst>
      <p:ext uri="{BB962C8B-B14F-4D97-AF65-F5344CB8AC3E}">
        <p14:creationId xmlns:p14="http://schemas.microsoft.com/office/powerpoint/2010/main" val="1643818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endParaRPr lang="en-GB" dirty="0"/>
          </a:p>
        </p:txBody>
      </p:sp>
    </p:spTree>
    <p:extLst>
      <p:ext uri="{BB962C8B-B14F-4D97-AF65-F5344CB8AC3E}">
        <p14:creationId xmlns:p14="http://schemas.microsoft.com/office/powerpoint/2010/main" val="3646218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1014413"/>
            <a:ext cx="6570662" cy="3697287"/>
          </a:xfrm>
        </p:spPr>
      </p:sp>
      <p:sp>
        <p:nvSpPr>
          <p:cNvPr id="3" name="Notes Placeholder 2"/>
          <p:cNvSpPr>
            <a:spLocks noGrp="1"/>
          </p:cNvSpPr>
          <p:nvPr>
            <p:ph type="body" idx="1"/>
          </p:nvPr>
        </p:nvSpPr>
        <p:spPr>
          <a:xfrm>
            <a:off x="688817" y="4822270"/>
            <a:ext cx="5510530" cy="3945493"/>
          </a:xfrm>
          <a:prstGeom prst="rect">
            <a:avLst/>
          </a:prstGeom>
        </p:spPr>
        <p:txBody>
          <a:bodyPr/>
          <a:lstStyle/>
          <a:p>
            <a:endParaRPr lang="en-GB"/>
          </a:p>
        </p:txBody>
      </p:sp>
    </p:spTree>
    <p:extLst>
      <p:ext uri="{BB962C8B-B14F-4D97-AF65-F5344CB8AC3E}">
        <p14:creationId xmlns:p14="http://schemas.microsoft.com/office/powerpoint/2010/main" val="1235209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Ask Cadets to make suggestions</a:t>
            </a:r>
            <a:r>
              <a:rPr lang="en-GB" baseline="0" dirty="0"/>
              <a:t> about what makes a good leader (or if they struggle what makes a bad leader).  If time allows they could write on post it notes and points could be discussed.  </a:t>
            </a:r>
            <a:endParaRPr lang="en-GB" dirty="0"/>
          </a:p>
        </p:txBody>
      </p:sp>
    </p:spTree>
    <p:extLst>
      <p:ext uri="{BB962C8B-B14F-4D97-AF65-F5344CB8AC3E}">
        <p14:creationId xmlns:p14="http://schemas.microsoft.com/office/powerpoint/2010/main" val="269232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r>
              <a:rPr lang="en-GB" dirty="0"/>
              <a:t>Administration – this refers to the use of groups to enable messages and information</a:t>
            </a:r>
            <a:r>
              <a:rPr lang="en-GB" baseline="0" dirty="0"/>
              <a:t> to be passed on effectively to those that need it.  Splitting large groups into smaller more manageable groups.  </a:t>
            </a:r>
            <a:endParaRPr lang="en-GB" dirty="0"/>
          </a:p>
        </p:txBody>
      </p:sp>
    </p:spTree>
    <p:extLst>
      <p:ext uri="{BB962C8B-B14F-4D97-AF65-F5344CB8AC3E}">
        <p14:creationId xmlns:p14="http://schemas.microsoft.com/office/powerpoint/2010/main" val="1596862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2270"/>
            <a:ext cx="5510530" cy="3945493"/>
          </a:xfrm>
          <a:prstGeom prst="rect">
            <a:avLst/>
          </a:prstGeom>
        </p:spPr>
        <p:txBody>
          <a:bodyPr/>
          <a:lstStyle/>
          <a:p>
            <a:endParaRPr lang="en-GB"/>
          </a:p>
        </p:txBody>
      </p:sp>
    </p:spTree>
    <p:extLst>
      <p:ext uri="{BB962C8B-B14F-4D97-AF65-F5344CB8AC3E}">
        <p14:creationId xmlns:p14="http://schemas.microsoft.com/office/powerpoint/2010/main" val="319484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898525"/>
            <a:ext cx="6573838" cy="3698875"/>
          </a:xfrm>
        </p:spPr>
      </p:sp>
      <p:sp>
        <p:nvSpPr>
          <p:cNvPr id="3" name="Notes Placeholder 2"/>
          <p:cNvSpPr>
            <a:spLocks noGrp="1"/>
          </p:cNvSpPr>
          <p:nvPr>
            <p:ph type="body" idx="1"/>
          </p:nvPr>
        </p:nvSpPr>
        <p:spPr>
          <a:xfrm>
            <a:off x="688817" y="4822270"/>
            <a:ext cx="5510530" cy="3945493"/>
          </a:xfrm>
          <a:prstGeom prst="rect">
            <a:avLst/>
          </a:prstGeom>
        </p:spPr>
        <p:txBody>
          <a:bodyPr/>
          <a:lstStyle/>
          <a:p>
            <a:endParaRPr lang="en-GB" dirty="0"/>
          </a:p>
        </p:txBody>
      </p:sp>
    </p:spTree>
    <p:extLst>
      <p:ext uri="{BB962C8B-B14F-4D97-AF65-F5344CB8AC3E}">
        <p14:creationId xmlns:p14="http://schemas.microsoft.com/office/powerpoint/2010/main" val="356392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2270"/>
            <a:ext cx="5510530" cy="3945493"/>
          </a:xfrm>
          <a:prstGeom prst="rect">
            <a:avLst/>
          </a:prstGeom>
        </p:spPr>
        <p:txBody>
          <a:bodyPr/>
          <a:lstStyle/>
          <a:p>
            <a:endParaRPr lang="en-GB"/>
          </a:p>
        </p:txBody>
      </p:sp>
    </p:spTree>
    <p:extLst>
      <p:ext uri="{BB962C8B-B14F-4D97-AF65-F5344CB8AC3E}">
        <p14:creationId xmlns:p14="http://schemas.microsoft.com/office/powerpoint/2010/main" val="1658167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2270"/>
            <a:ext cx="5510530" cy="3945493"/>
          </a:xfrm>
          <a:prstGeom prst="rect">
            <a:avLst/>
          </a:prstGeom>
        </p:spPr>
        <p:txBody>
          <a:bodyPr/>
          <a:lstStyle/>
          <a:p>
            <a:endParaRPr lang="en-GB"/>
          </a:p>
        </p:txBody>
      </p:sp>
    </p:spTree>
    <p:extLst>
      <p:ext uri="{BB962C8B-B14F-4D97-AF65-F5344CB8AC3E}">
        <p14:creationId xmlns:p14="http://schemas.microsoft.com/office/powerpoint/2010/main" val="1369878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3267" y="2473971"/>
            <a:ext cx="9144000" cy="968783"/>
          </a:xfrm>
        </p:spPr>
        <p:txBody>
          <a:bodyPr anchor="b"/>
          <a:lstStyle>
            <a:lvl1pPr algn="l">
              <a:defRPr sz="6000">
                <a:solidFill>
                  <a:srgbClr val="CC092F"/>
                </a:solidFill>
              </a:defRPr>
            </a:lvl1pPr>
          </a:lstStyle>
          <a:p>
            <a:r>
              <a:rPr lang="en-US" dirty="0"/>
              <a:t>Foundation Leadership Award</a:t>
            </a:r>
            <a:endParaRPr lang="en-GB" dirty="0"/>
          </a:p>
        </p:txBody>
      </p:sp>
      <p:sp>
        <p:nvSpPr>
          <p:cNvPr id="3" name="Subtitle 2"/>
          <p:cNvSpPr>
            <a:spLocks noGrp="1"/>
          </p:cNvSpPr>
          <p:nvPr>
            <p:ph type="subTitle" idx="1" hasCustomPrompt="1"/>
          </p:nvPr>
        </p:nvSpPr>
        <p:spPr>
          <a:xfrm>
            <a:off x="923267" y="3442754"/>
            <a:ext cx="9144000" cy="874267"/>
          </a:xfrm>
        </p:spPr>
        <p:txBody>
          <a:bodyPr>
            <a:noAutofit/>
          </a:bodyPr>
          <a:lstStyle>
            <a:lvl1pPr marL="0" indent="0" algn="l">
              <a:buNone/>
              <a:defRPr sz="5400" b="1">
                <a:solidFill>
                  <a:srgbClr val="0574CE"/>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SMEAC Briefings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968" y="588592"/>
            <a:ext cx="5107090" cy="933992"/>
          </a:xfrm>
          <a:prstGeom prst="rect">
            <a:avLst/>
          </a:prstGeom>
        </p:spPr>
      </p:pic>
    </p:spTree>
    <p:extLst>
      <p:ext uri="{BB962C8B-B14F-4D97-AF65-F5344CB8AC3E}">
        <p14:creationId xmlns:p14="http://schemas.microsoft.com/office/powerpoint/2010/main" val="3790505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E665B5-EC1B-40B8-A3A7-19D94603CADC}" type="datetimeFigureOut">
              <a:rPr lang="en-GB" smtClean="0"/>
              <a:t>02/09/2017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1637CBF-EAAF-49C2-A888-C4E9D6C2281D}" type="slidenum">
              <a:rPr lang="en-GB" smtClean="0"/>
              <a:t>‹#›</a:t>
            </a:fld>
            <a:endParaRPr lang="en-GB" dirty="0"/>
          </a:p>
        </p:txBody>
      </p:sp>
      <p:pic>
        <p:nvPicPr>
          <p:cNvPr id="7" name="Picture 2" descr="ATC Logo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258484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8936"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627498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E665B5-EC1B-40B8-A3A7-19D94603CADC}" type="datetimeFigureOut">
              <a:rPr lang="en-GB" smtClean="0"/>
              <a:t>02/09/2017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1637CBF-EAAF-49C2-A888-C4E9D6C2281D}" type="slidenum">
              <a:rPr lang="en-GB" smtClean="0"/>
              <a:t>‹#›</a:t>
            </a:fld>
            <a:endParaRPr lang="en-GB" dirty="0"/>
          </a:p>
        </p:txBody>
      </p:sp>
      <p:pic>
        <p:nvPicPr>
          <p:cNvPr id="7" name="Picture 2" descr="ATC Logo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372375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11965"/>
            <a:ext cx="9000028" cy="1325563"/>
          </a:xfrm>
        </p:spPr>
        <p:txBody>
          <a:bodyPr/>
          <a:lstStyle/>
          <a:p>
            <a:r>
              <a:rPr lang="en-US" dirty="0"/>
              <a:t>Click to edit Master title style</a:t>
            </a:r>
            <a:endParaRPr lang="en-GB" dirty="0"/>
          </a:p>
        </p:txBody>
      </p:sp>
      <p:sp>
        <p:nvSpPr>
          <p:cNvPr id="3" name="Content Placeholder 2"/>
          <p:cNvSpPr>
            <a:spLocks noGrp="1"/>
          </p:cNvSpPr>
          <p:nvPr>
            <p:ph idx="1"/>
          </p:nvPr>
        </p:nvSpPr>
        <p:spPr>
          <a:xfrm>
            <a:off x="838200" y="1695893"/>
            <a:ext cx="9000028" cy="45008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E665B5-EC1B-40B8-A3A7-19D94603CADC}" type="datetimeFigureOut">
              <a:rPr lang="en-GB" smtClean="0"/>
              <a:t>02/09/2017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1637CBF-EAAF-49C2-A888-C4E9D6C2281D}" type="slidenum">
              <a:rPr lang="en-GB" smtClean="0"/>
              <a:t>‹#›</a:t>
            </a:fld>
            <a:endParaRPr lang="en-GB" dirty="0"/>
          </a:p>
        </p:txBody>
      </p:sp>
      <p:pic>
        <p:nvPicPr>
          <p:cNvPr id="7" name="Picture 2" descr="ATC Logo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1304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221234"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922123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E665B5-EC1B-40B8-A3A7-19D94603CADC}" type="datetimeFigureOut">
              <a:rPr lang="en-GB" smtClean="0"/>
              <a:t>02/09/2017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1637CBF-EAAF-49C2-A888-C4E9D6C2281D}" type="slidenum">
              <a:rPr lang="en-GB" smtClean="0"/>
              <a:t>‹#›</a:t>
            </a:fld>
            <a:endParaRPr lang="en-GB" dirty="0"/>
          </a:p>
        </p:txBody>
      </p:sp>
      <p:pic>
        <p:nvPicPr>
          <p:cNvPr id="7" name="Picture 2" descr="ATC Logo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118918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459326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582093" y="1827766"/>
            <a:ext cx="459326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E665B5-EC1B-40B8-A3A7-19D94603CADC}" type="datetimeFigureOut">
              <a:rPr lang="en-GB" smtClean="0"/>
              <a:t>02/09/2017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1637CBF-EAAF-49C2-A888-C4E9D6C2281D}" type="slidenum">
              <a:rPr lang="en-GB" smtClean="0"/>
              <a:t>‹#›</a:t>
            </a:fld>
            <a:endParaRPr lang="en-GB" dirty="0"/>
          </a:p>
        </p:txBody>
      </p:sp>
      <p:pic>
        <p:nvPicPr>
          <p:cNvPr id="8" name="Picture 2" descr="ATC Logo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29907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7916641"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3883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388302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390214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390214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E665B5-EC1B-40B8-A3A7-19D94603CADC}" type="datetimeFigureOut">
              <a:rPr lang="en-GB" smtClean="0"/>
              <a:t>02/09/2017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1637CBF-EAAF-49C2-A888-C4E9D6C2281D}" type="slidenum">
              <a:rPr lang="en-GB" smtClean="0"/>
              <a:t>‹#›</a:t>
            </a:fld>
            <a:endParaRPr lang="en-GB" dirty="0"/>
          </a:p>
        </p:txBody>
      </p:sp>
      <p:pic>
        <p:nvPicPr>
          <p:cNvPr id="10" name="Picture 2" descr="ATC Logo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255108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E665B5-EC1B-40B8-A3A7-19D94603CADC}" type="datetimeFigureOut">
              <a:rPr lang="en-GB" smtClean="0"/>
              <a:t>02/09/2017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1637CBF-EAAF-49C2-A888-C4E9D6C2281D}" type="slidenum">
              <a:rPr lang="en-GB" smtClean="0"/>
              <a:t>‹#›</a:t>
            </a:fld>
            <a:endParaRPr lang="en-GB" dirty="0"/>
          </a:p>
        </p:txBody>
      </p:sp>
      <p:pic>
        <p:nvPicPr>
          <p:cNvPr id="6" name="Picture 2" descr="ATC Logo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410865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665B5-EC1B-40B8-A3A7-19D94603CADC}" type="datetimeFigureOut">
              <a:rPr lang="en-GB" smtClean="0"/>
              <a:t>02/09/2017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1637CBF-EAAF-49C2-A888-C4E9D6C2281D}" type="slidenum">
              <a:rPr lang="en-GB" smtClean="0"/>
              <a:t>‹#›</a:t>
            </a:fld>
            <a:endParaRPr lang="en-GB" dirty="0"/>
          </a:p>
        </p:txBody>
      </p:sp>
      <p:pic>
        <p:nvPicPr>
          <p:cNvPr id="5" name="Picture 2" descr="ATC Logo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389561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933322" y="1749056"/>
            <a:ext cx="5217684" cy="41199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E665B5-EC1B-40B8-A3A7-19D94603CADC}" type="datetimeFigureOut">
              <a:rPr lang="en-GB" smtClean="0"/>
              <a:t>02/09/2017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1637CBF-EAAF-49C2-A888-C4E9D6C2281D}" type="slidenum">
              <a:rPr lang="en-GB" smtClean="0"/>
              <a:t>‹#›</a:t>
            </a:fld>
            <a:endParaRPr lang="en-GB" dirty="0"/>
          </a:p>
        </p:txBody>
      </p:sp>
      <p:pic>
        <p:nvPicPr>
          <p:cNvPr id="8" name="Picture 2" descr="ATC Logo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333464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965220" y="1834117"/>
            <a:ext cx="5109962" cy="40348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E665B5-EC1B-40B8-A3A7-19D94603CADC}" type="datetimeFigureOut">
              <a:rPr lang="en-GB" smtClean="0"/>
              <a:t>02/09/2017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1637CBF-EAAF-49C2-A888-C4E9D6C2281D}" type="slidenum">
              <a:rPr lang="en-GB" smtClean="0"/>
              <a:t>‹#›</a:t>
            </a:fld>
            <a:endParaRPr lang="en-GB" dirty="0"/>
          </a:p>
        </p:txBody>
      </p:sp>
      <p:pic>
        <p:nvPicPr>
          <p:cNvPr id="8" name="Picture 2" descr="ATC Logo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210448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11965"/>
            <a:ext cx="900002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695893"/>
            <a:ext cx="9000028" cy="450082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yriad Pro Light" panose="020B0603030403020204" pitchFamily="34" charset="0"/>
              </a:defRPr>
            </a:lvl1pPr>
          </a:lstStyle>
          <a:p>
            <a:fld id="{E8E665B5-EC1B-40B8-A3A7-19D94603CADC}" type="datetimeFigureOut">
              <a:rPr lang="en-GB" smtClean="0"/>
              <a:pPr/>
              <a:t>02/09/2017</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yriad Pro Light" panose="020B0603030403020204" pitchFamily="34" charset="0"/>
              </a:defRPr>
            </a:lvl1pPr>
          </a:lstStyle>
          <a:p>
            <a:endParaRPr lang="en-GB" dirty="0"/>
          </a:p>
        </p:txBody>
      </p:sp>
      <p:sp>
        <p:nvSpPr>
          <p:cNvPr id="6" name="Slide Number Placeholder 5"/>
          <p:cNvSpPr>
            <a:spLocks noGrp="1"/>
          </p:cNvSpPr>
          <p:nvPr>
            <p:ph type="sldNum" sz="quarter" idx="4"/>
          </p:nvPr>
        </p:nvSpPr>
        <p:spPr>
          <a:xfrm>
            <a:off x="8573386" y="6356350"/>
            <a:ext cx="1899684" cy="365125"/>
          </a:xfrm>
          <a:prstGeom prst="rect">
            <a:avLst/>
          </a:prstGeom>
        </p:spPr>
        <p:txBody>
          <a:bodyPr vert="horz" lIns="91440" tIns="45720" rIns="91440" bIns="45720" rtlCol="0" anchor="ctr"/>
          <a:lstStyle>
            <a:lvl1pPr algn="r">
              <a:defRPr sz="1200">
                <a:solidFill>
                  <a:schemeClr val="tx1">
                    <a:tint val="75000"/>
                  </a:schemeClr>
                </a:solidFill>
                <a:latin typeface="Myriad Pro Light" panose="020B0603030403020204" pitchFamily="34" charset="0"/>
              </a:defRPr>
            </a:lvl1pPr>
          </a:lstStyle>
          <a:p>
            <a:fld id="{01637CBF-EAAF-49C2-A888-C4E9D6C2281D}" type="slidenum">
              <a:rPr lang="en-GB" smtClean="0"/>
              <a:pPr/>
              <a:t>‹#›</a:t>
            </a:fld>
            <a:endParaRPr lang="en-GB" dirty="0"/>
          </a:p>
        </p:txBody>
      </p:sp>
      <p:sp>
        <p:nvSpPr>
          <p:cNvPr id="9" name="Rectangle 8"/>
          <p:cNvSpPr/>
          <p:nvPr/>
        </p:nvSpPr>
        <p:spPr>
          <a:xfrm>
            <a:off x="418214" y="283316"/>
            <a:ext cx="287079" cy="5913399"/>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418214" y="6267892"/>
            <a:ext cx="287079" cy="306791"/>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354269" y="6252010"/>
            <a:ext cx="414968" cy="338554"/>
          </a:xfrm>
          <a:prstGeom prst="rect">
            <a:avLst/>
          </a:prstGeom>
          <a:noFill/>
        </p:spPr>
        <p:txBody>
          <a:bodyPr wrap="square" rtlCol="0">
            <a:spAutoFit/>
          </a:bodyPr>
          <a:lstStyle/>
          <a:p>
            <a:pPr algn="ctr"/>
            <a:fld id="{14CCC49F-A4C9-4418-8BF5-53B34B955B49}" type="slidenum">
              <a:rPr lang="en-GB" sz="1600" smtClean="0">
                <a:solidFill>
                  <a:schemeClr val="bg1"/>
                </a:solidFill>
                <a:latin typeface="Myriad Pro Light" panose="020B0603030403020204" pitchFamily="34" charset="0"/>
              </a:rPr>
              <a:t>‹#›</a:t>
            </a:fld>
            <a:endParaRPr lang="en-GB" sz="1600" dirty="0">
              <a:solidFill>
                <a:schemeClr val="bg1"/>
              </a:solidFill>
              <a:latin typeface="Myriad Pro Light" panose="020B0603030403020204" pitchFamily="34" charset="0"/>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5400000" flipH="1">
            <a:off x="7594202" y="2252116"/>
            <a:ext cx="6857998" cy="2353770"/>
          </a:xfrm>
          <a:prstGeom prst="rect">
            <a:avLst/>
          </a:prstGeom>
        </p:spPr>
      </p:pic>
    </p:spTree>
    <p:extLst>
      <p:ext uri="{BB962C8B-B14F-4D97-AF65-F5344CB8AC3E}">
        <p14:creationId xmlns:p14="http://schemas.microsoft.com/office/powerpoint/2010/main" val="3203593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574CE"/>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Light"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Light"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Light"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8339" y="1860267"/>
            <a:ext cx="11134755" cy="968783"/>
          </a:xfrm>
        </p:spPr>
        <p:txBody>
          <a:bodyPr>
            <a:noAutofit/>
          </a:bodyPr>
          <a:lstStyle/>
          <a:p>
            <a:r>
              <a:rPr lang="en-GB" sz="4100" dirty="0"/>
              <a:t>Foundation Leadership: Blue Badge</a:t>
            </a:r>
          </a:p>
        </p:txBody>
      </p:sp>
      <p:sp>
        <p:nvSpPr>
          <p:cNvPr id="3" name="Subtitle 2"/>
          <p:cNvSpPr>
            <a:spLocks noGrp="1"/>
          </p:cNvSpPr>
          <p:nvPr>
            <p:ph type="subTitle" idx="1"/>
          </p:nvPr>
        </p:nvSpPr>
        <p:spPr>
          <a:xfrm>
            <a:off x="888098" y="2829050"/>
            <a:ext cx="9144000" cy="874267"/>
          </a:xfrm>
        </p:spPr>
        <p:txBody>
          <a:bodyPr/>
          <a:lstStyle/>
          <a:p>
            <a:r>
              <a:rPr lang="en-GB" sz="8900" dirty="0">
                <a:solidFill>
                  <a:srgbClr val="002E5F"/>
                </a:solidFill>
              </a:rPr>
              <a:t>The SMEAC Brief</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34004" y="4702825"/>
            <a:ext cx="2142699" cy="1641618"/>
          </a:xfrm>
          <a:prstGeom prst="rect">
            <a:avLst/>
          </a:prstGeom>
        </p:spPr>
      </p:pic>
      <p:pic>
        <p:nvPicPr>
          <p:cNvPr id="1026" name="Picture 2" descr="Image result for air cadets command task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07735" y="4480883"/>
            <a:ext cx="2797257" cy="20917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ir cadets brief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5716" y="4474663"/>
            <a:ext cx="2797257" cy="209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7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p:txBody>
          <a:bodyPr/>
          <a:lstStyle/>
          <a:p>
            <a:pPr marL="0" indent="0">
              <a:buNone/>
            </a:pPr>
            <a:r>
              <a:rPr lang="en-GB" sz="4400" b="1" dirty="0"/>
              <a:t>SME</a:t>
            </a:r>
            <a:r>
              <a:rPr lang="en-GB" sz="4400" b="1" dirty="0">
                <a:solidFill>
                  <a:srgbClr val="FF0000"/>
                </a:solidFill>
                <a:effectLst>
                  <a:outerShdw blurRad="38100" dist="38100" dir="2700000" algn="tl">
                    <a:srgbClr val="000000">
                      <a:alpha val="43137"/>
                    </a:srgbClr>
                  </a:outerShdw>
                </a:effectLst>
              </a:rPr>
              <a:t>A</a:t>
            </a:r>
          </a:p>
          <a:p>
            <a:r>
              <a:rPr lang="en-GB" sz="3200" dirty="0"/>
              <a:t>Your team can ask you questions to clarify the brief. </a:t>
            </a:r>
          </a:p>
          <a:p>
            <a:r>
              <a:rPr lang="en-GB" sz="3200" dirty="0"/>
              <a:t>No question is a stupid question</a:t>
            </a:r>
          </a:p>
          <a:p>
            <a:r>
              <a:rPr lang="en-GB" sz="3200" dirty="0"/>
              <a:t>Every question should be answered by going over the relevant part of the brief in more detail</a:t>
            </a:r>
          </a:p>
          <a:p>
            <a:r>
              <a:rPr lang="en-GB" sz="3200" dirty="0"/>
              <a:t>Answer questions with confidence! </a:t>
            </a:r>
          </a:p>
          <a:p>
            <a:pPr marL="0" indent="0">
              <a:buNone/>
            </a:pPr>
            <a:endParaRPr lang="en-GB" dirty="0"/>
          </a:p>
        </p:txBody>
      </p:sp>
    </p:spTree>
    <p:extLst>
      <p:ext uri="{BB962C8B-B14F-4D97-AF65-F5344CB8AC3E}">
        <p14:creationId xmlns:p14="http://schemas.microsoft.com/office/powerpoint/2010/main" val="6547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Check Understanding</a:t>
            </a:r>
          </a:p>
        </p:txBody>
      </p:sp>
      <p:sp>
        <p:nvSpPr>
          <p:cNvPr id="3" name="Content Placeholder 2"/>
          <p:cNvSpPr>
            <a:spLocks noGrp="1"/>
          </p:cNvSpPr>
          <p:nvPr>
            <p:ph idx="1"/>
          </p:nvPr>
        </p:nvSpPr>
        <p:spPr/>
        <p:txBody>
          <a:bodyPr/>
          <a:lstStyle/>
          <a:p>
            <a:pPr marL="0" indent="0">
              <a:buNone/>
            </a:pPr>
            <a:r>
              <a:rPr lang="en-GB" sz="4400" b="1" dirty="0"/>
              <a:t>SMEA</a:t>
            </a:r>
            <a:r>
              <a:rPr lang="en-GB" sz="4400" b="1" dirty="0">
                <a:solidFill>
                  <a:srgbClr val="FF0000"/>
                </a:solidFill>
                <a:effectLst>
                  <a:outerShdw blurRad="38100" dist="38100" dir="2700000" algn="tl">
                    <a:srgbClr val="000000">
                      <a:alpha val="43137"/>
                    </a:srgbClr>
                  </a:outerShdw>
                </a:effectLst>
              </a:rPr>
              <a:t>C</a:t>
            </a:r>
          </a:p>
          <a:p>
            <a:r>
              <a:rPr lang="en-GB" sz="3200" dirty="0"/>
              <a:t>Time to ask your team questions</a:t>
            </a:r>
          </a:p>
          <a:p>
            <a:r>
              <a:rPr lang="en-GB" sz="3200" dirty="0"/>
              <a:t>Ask each member a short question to check understanding</a:t>
            </a:r>
          </a:p>
          <a:p>
            <a:r>
              <a:rPr lang="en-GB" sz="3200" dirty="0"/>
              <a:t>Make sure that each person can answer their question</a:t>
            </a:r>
          </a:p>
          <a:p>
            <a:r>
              <a:rPr lang="en-GB" sz="3200" dirty="0"/>
              <a:t>If a member of the team is unsure </a:t>
            </a:r>
            <a:r>
              <a:rPr lang="en-GB" sz="3200" dirty="0" err="1"/>
              <a:t>rebrief</a:t>
            </a:r>
            <a:r>
              <a:rPr lang="en-GB" sz="3200" dirty="0"/>
              <a:t> them on that element</a:t>
            </a:r>
          </a:p>
        </p:txBody>
      </p:sp>
    </p:spTree>
    <p:extLst>
      <p:ext uri="{BB962C8B-B14F-4D97-AF65-F5344CB8AC3E}">
        <p14:creationId xmlns:p14="http://schemas.microsoft.com/office/powerpoint/2010/main" val="3540868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Leadership Briefings</a:t>
            </a:r>
          </a:p>
        </p:txBody>
      </p:sp>
      <p:sp>
        <p:nvSpPr>
          <p:cNvPr id="3" name="Content Placeholder 2"/>
          <p:cNvSpPr>
            <a:spLocks noGrp="1"/>
          </p:cNvSpPr>
          <p:nvPr>
            <p:ph idx="1"/>
          </p:nvPr>
        </p:nvSpPr>
        <p:spPr>
          <a:xfrm>
            <a:off x="838200" y="1695893"/>
            <a:ext cx="9000028" cy="4918080"/>
          </a:xfrm>
        </p:spPr>
        <p:txBody>
          <a:bodyPr>
            <a:normAutofit/>
          </a:bodyPr>
          <a:lstStyle/>
          <a:p>
            <a:r>
              <a:rPr lang="en-GB" sz="3200" dirty="0"/>
              <a:t>You will be read the brief twice. </a:t>
            </a:r>
          </a:p>
          <a:p>
            <a:r>
              <a:rPr lang="en-GB" sz="3200" dirty="0"/>
              <a:t>The first time through just listen to what you are told and look at the exercise area. </a:t>
            </a:r>
          </a:p>
          <a:p>
            <a:r>
              <a:rPr lang="en-GB" sz="3200" dirty="0"/>
              <a:t>The second time you take notes on the brief. </a:t>
            </a:r>
          </a:p>
          <a:p>
            <a:r>
              <a:rPr lang="en-GB" sz="3200" dirty="0"/>
              <a:t>After the second read through ask any questions you have about the exercise, make sure you fully understand.  </a:t>
            </a:r>
          </a:p>
          <a:p>
            <a:r>
              <a:rPr lang="en-GB" sz="3200" dirty="0"/>
              <a:t>Once you have your notes it is time to make your SMEAC brief! </a:t>
            </a:r>
          </a:p>
        </p:txBody>
      </p:sp>
    </p:spTree>
    <p:extLst>
      <p:ext uri="{BB962C8B-B14F-4D97-AF65-F5344CB8AC3E}">
        <p14:creationId xmlns:p14="http://schemas.microsoft.com/office/powerpoint/2010/main" val="3736471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0330"/>
            <a:ext cx="9000028" cy="1325563"/>
          </a:xfrm>
        </p:spPr>
        <p:txBody>
          <a:bodyPr/>
          <a:lstStyle/>
          <a:p>
            <a:r>
              <a:rPr lang="en-GB" dirty="0"/>
              <a:t>Example Brief</a:t>
            </a:r>
            <a:br>
              <a:rPr lang="en-GB" dirty="0"/>
            </a:br>
            <a:r>
              <a:rPr lang="en-GB" sz="4000" dirty="0">
                <a:solidFill>
                  <a:srgbClr val="002E5F"/>
                </a:solidFill>
              </a:rPr>
              <a:t>The Staff Brief</a:t>
            </a:r>
            <a:endParaRPr lang="en-GB" dirty="0">
              <a:solidFill>
                <a:srgbClr val="002E5F"/>
              </a:solidFill>
            </a:endParaRPr>
          </a:p>
        </p:txBody>
      </p:sp>
      <p:pic>
        <p:nvPicPr>
          <p:cNvPr id="4" name="Picture 2" descr="Image result for Lined paper vector">
            <a:extLst>
              <a:ext uri="{FF2B5EF4-FFF2-40B4-BE49-F238E27FC236}">
                <a16:creationId xmlns:a16="http://schemas.microsoft.com/office/drawing/2014/main" id="{25FBB784-0FB6-4001-A140-EE9230ECA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340747" y="1708232"/>
            <a:ext cx="8397894" cy="48631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374867" y="1736837"/>
            <a:ext cx="8308220" cy="4875504"/>
          </a:xfrm>
        </p:spPr>
        <p:txBody>
          <a:bodyPr>
            <a:normAutofit fontScale="92500" lnSpcReduction="10000"/>
          </a:bodyPr>
          <a:lstStyle/>
          <a:p>
            <a:pPr marL="0" indent="0">
              <a:lnSpc>
                <a:spcPct val="110000"/>
              </a:lnSpc>
              <a:buNone/>
            </a:pPr>
            <a:r>
              <a:rPr lang="en-GB" dirty="0">
                <a:latin typeface="Myriad Pro" panose="020B0503030403020204" pitchFamily="34" charset="0"/>
              </a:rPr>
              <a:t>You are a group of troops on a recce and have found a downed enemy aircraft with vital intelligence that needs recovering.  The items you recover must be returned to your FOB however, you are now aware of enemy troops also trying to recover the intelligence the only route out and back to your FOB is via a minefield.  Your team have 20 minutes to make the way through the minefield, marked out ahead of you avoiding enemy detection by remaining absolutely silent.  You may use the mine clearance kit provided.  If you or any of the intelligence hits a mine anyone within 2 metres will be killed and all kit will be returned to the start.</a:t>
            </a:r>
          </a:p>
        </p:txBody>
      </p:sp>
    </p:spTree>
    <p:extLst>
      <p:ext uri="{BB962C8B-B14F-4D97-AF65-F5344CB8AC3E}">
        <p14:creationId xmlns:p14="http://schemas.microsoft.com/office/powerpoint/2010/main" val="1844493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Lined paper vector">
            <a:extLst>
              <a:ext uri="{FF2B5EF4-FFF2-40B4-BE49-F238E27FC236}">
                <a16:creationId xmlns:a16="http://schemas.microsoft.com/office/drawing/2014/main" id="{25FBB784-0FB6-4001-A140-EE9230ECA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340747" y="1708232"/>
            <a:ext cx="8397894" cy="48631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374867" y="1736837"/>
            <a:ext cx="8308220" cy="4875504"/>
          </a:xfrm>
        </p:spPr>
        <p:txBody>
          <a:bodyPr>
            <a:normAutofit fontScale="92500" lnSpcReduction="10000"/>
          </a:bodyPr>
          <a:lstStyle/>
          <a:p>
            <a:pPr marL="0" indent="0">
              <a:lnSpc>
                <a:spcPct val="110000"/>
              </a:lnSpc>
              <a:buNone/>
            </a:pPr>
            <a:r>
              <a:rPr lang="en-GB" dirty="0">
                <a:latin typeface="Myriad Pro" panose="020B0503030403020204" pitchFamily="34" charset="0"/>
              </a:rPr>
              <a:t>You are a group of troops on a recce and have found a downed enemy aircraft with vital intelligence that needs recovering.  The items you recover must be returned to your FOB however, you are now aware of enemy troops also trying to recover the intelligence the only route out and back to your FOB is via a minefield.  Your team have 20 minutes to make the way through the minefield, marked out ahead of you avoiding enemy detection by remaining absolutely silent.  You may use the mine clearance kit provided.  If you or any of the intelligence hits a mine anyone within 2 metres will be killed and all kit will be returned to the start.</a:t>
            </a:r>
          </a:p>
        </p:txBody>
      </p:sp>
      <p:sp>
        <p:nvSpPr>
          <p:cNvPr id="7" name="Title 1">
            <a:extLst>
              <a:ext uri="{FF2B5EF4-FFF2-40B4-BE49-F238E27FC236}">
                <a16:creationId xmlns:a16="http://schemas.microsoft.com/office/drawing/2014/main" id="{6853E581-4247-4AA6-8355-27736B7971BA}"/>
              </a:ext>
            </a:extLst>
          </p:cNvPr>
          <p:cNvSpPr txBox="1">
            <a:spLocks/>
          </p:cNvSpPr>
          <p:nvPr/>
        </p:nvSpPr>
        <p:spPr>
          <a:xfrm>
            <a:off x="838200" y="370330"/>
            <a:ext cx="86538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574CE"/>
                </a:solidFill>
                <a:latin typeface="Myriad Pro" panose="020B0503030403020204" pitchFamily="34" charset="0"/>
                <a:ea typeface="+mj-ea"/>
                <a:cs typeface="+mj-cs"/>
              </a:defRPr>
            </a:lvl1pPr>
          </a:lstStyle>
          <a:p>
            <a:r>
              <a:rPr lang="en-GB"/>
              <a:t>Example Brief</a:t>
            </a:r>
            <a:br>
              <a:rPr lang="en-GB"/>
            </a:br>
            <a:r>
              <a:rPr lang="en-GB" sz="4000">
                <a:solidFill>
                  <a:srgbClr val="002E5F"/>
                </a:solidFill>
              </a:rPr>
              <a:t>Situation</a:t>
            </a:r>
            <a:endParaRPr lang="en-GB" dirty="0">
              <a:solidFill>
                <a:srgbClr val="002E5F"/>
              </a:solidFill>
            </a:endParaRPr>
          </a:p>
        </p:txBody>
      </p:sp>
    </p:spTree>
    <p:extLst>
      <p:ext uri="{BB962C8B-B14F-4D97-AF65-F5344CB8AC3E}">
        <p14:creationId xmlns:p14="http://schemas.microsoft.com/office/powerpoint/2010/main" val="264285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ned paper vector">
            <a:extLst>
              <a:ext uri="{FF2B5EF4-FFF2-40B4-BE49-F238E27FC236}">
                <a16:creationId xmlns:a16="http://schemas.microsoft.com/office/drawing/2014/main" id="{5266D334-34B4-455A-8BDF-2C476E95BA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340747" y="1708232"/>
            <a:ext cx="8397894" cy="48631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393572" y="1742353"/>
            <a:ext cx="8260921" cy="5032003"/>
          </a:xfrm>
        </p:spPr>
        <p:txBody>
          <a:bodyPr>
            <a:normAutofit fontScale="92500" lnSpcReduction="10000"/>
          </a:bodyPr>
          <a:lstStyle/>
          <a:p>
            <a:pPr marL="0" indent="0">
              <a:lnSpc>
                <a:spcPct val="110000"/>
              </a:lnSpc>
              <a:buNone/>
            </a:pPr>
            <a:r>
              <a:rPr lang="en-GB" b="1" dirty="0">
                <a:solidFill>
                  <a:srgbClr val="00B050"/>
                </a:solidFill>
                <a:latin typeface="Myriad Pro" panose="020B0503030403020204" pitchFamily="34" charset="0"/>
              </a:rPr>
              <a:t>You are a group of troops on a recce and have found a downed enemy aircraft</a:t>
            </a:r>
            <a:r>
              <a:rPr lang="en-GB" b="1" dirty="0">
                <a:latin typeface="Myriad Pro" panose="020B0503030403020204" pitchFamily="34" charset="0"/>
              </a:rPr>
              <a:t> </a:t>
            </a:r>
            <a:r>
              <a:rPr lang="en-GB" dirty="0">
                <a:latin typeface="Myriad Pro" panose="020B0503030403020204" pitchFamily="34" charset="0"/>
              </a:rPr>
              <a:t>with vital intelligence that needs recovering.  The items you recover must be returned to your FOB however, you are now aware of enemy troops also trying to recover the intelligence the only route out and back to your FOB is via a minefield.  Your team have 20 minutes to make the way through the minefield, marked out ahead of you avoiding enemy detection by remaining absolutely silent.  You may use the mine clearance kit provided.  If you or any of the intelligence hits a mine anyone within 2 metres will be killed and all kit will be returned to the start.</a:t>
            </a:r>
          </a:p>
        </p:txBody>
      </p:sp>
      <p:sp>
        <p:nvSpPr>
          <p:cNvPr id="7" name="Title 1">
            <a:extLst>
              <a:ext uri="{FF2B5EF4-FFF2-40B4-BE49-F238E27FC236}">
                <a16:creationId xmlns:a16="http://schemas.microsoft.com/office/drawing/2014/main" id="{62E2E630-1BB1-4753-B419-EE6C75B4F9B1}"/>
              </a:ext>
            </a:extLst>
          </p:cNvPr>
          <p:cNvSpPr>
            <a:spLocks noGrp="1"/>
          </p:cNvSpPr>
          <p:nvPr>
            <p:ph type="title"/>
          </p:nvPr>
        </p:nvSpPr>
        <p:spPr>
          <a:xfrm>
            <a:off x="838200" y="370330"/>
            <a:ext cx="9000028" cy="1325563"/>
          </a:xfrm>
        </p:spPr>
        <p:txBody>
          <a:bodyPr/>
          <a:lstStyle/>
          <a:p>
            <a:r>
              <a:rPr lang="en-GB" dirty="0"/>
              <a:t>Example Brief</a:t>
            </a:r>
            <a:br>
              <a:rPr lang="en-GB" dirty="0"/>
            </a:br>
            <a:r>
              <a:rPr lang="en-GB" sz="4000" dirty="0">
                <a:solidFill>
                  <a:srgbClr val="002E5F"/>
                </a:solidFill>
              </a:rPr>
              <a:t>Situation</a:t>
            </a:r>
            <a:endParaRPr lang="en-GB" dirty="0">
              <a:solidFill>
                <a:srgbClr val="002E5F"/>
              </a:solidFill>
            </a:endParaRPr>
          </a:p>
        </p:txBody>
      </p:sp>
    </p:spTree>
    <p:extLst>
      <p:ext uri="{BB962C8B-B14F-4D97-AF65-F5344CB8AC3E}">
        <p14:creationId xmlns:p14="http://schemas.microsoft.com/office/powerpoint/2010/main" val="2278740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0330"/>
            <a:ext cx="9000028" cy="1325563"/>
          </a:xfrm>
        </p:spPr>
        <p:txBody>
          <a:bodyPr/>
          <a:lstStyle/>
          <a:p>
            <a:r>
              <a:rPr lang="en-GB" dirty="0"/>
              <a:t>Example Brief</a:t>
            </a:r>
            <a:br>
              <a:rPr lang="en-GB" dirty="0"/>
            </a:br>
            <a:r>
              <a:rPr lang="en-GB" sz="4000" dirty="0">
                <a:solidFill>
                  <a:srgbClr val="002E5F"/>
                </a:solidFill>
              </a:rPr>
              <a:t>Mission</a:t>
            </a:r>
            <a:endParaRPr lang="en-GB" dirty="0">
              <a:solidFill>
                <a:srgbClr val="002E5F"/>
              </a:solidFill>
            </a:endParaRPr>
          </a:p>
        </p:txBody>
      </p:sp>
      <p:pic>
        <p:nvPicPr>
          <p:cNvPr id="4" name="Picture 2" descr="Image result for Lined paper vector">
            <a:extLst>
              <a:ext uri="{FF2B5EF4-FFF2-40B4-BE49-F238E27FC236}">
                <a16:creationId xmlns:a16="http://schemas.microsoft.com/office/drawing/2014/main" id="{25FBB784-0FB6-4001-A140-EE9230ECA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340747" y="1708232"/>
            <a:ext cx="8397894" cy="48631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374867" y="1736837"/>
            <a:ext cx="8308220" cy="4875504"/>
          </a:xfrm>
        </p:spPr>
        <p:txBody>
          <a:bodyPr>
            <a:normAutofit fontScale="92500" lnSpcReduction="10000"/>
          </a:bodyPr>
          <a:lstStyle/>
          <a:p>
            <a:pPr marL="0" indent="0">
              <a:lnSpc>
                <a:spcPct val="110000"/>
              </a:lnSpc>
              <a:buNone/>
            </a:pPr>
            <a:r>
              <a:rPr lang="en-GB" dirty="0">
                <a:latin typeface="Myriad Pro" panose="020B0503030403020204" pitchFamily="34" charset="0"/>
              </a:rPr>
              <a:t>You are a group of troops on a recce and have found a downed enemy aircraft with vital intelligence that needs recovering.  The items you recover must be returned to your FOB however, you are now aware of enemy troops also trying to recover the intelligence the only route out and back to your FOB is via a minefield.  Your team have 20 minutes to make the way through the minefield, marked out ahead of you avoiding enemy detection by remaining absolutely silent.  You may use the mine clearance kit provided.  If you or any of the intelligence hits a mine anyone within 2 metres will be killed and all kit will be returned to the start.</a:t>
            </a:r>
          </a:p>
        </p:txBody>
      </p:sp>
    </p:spTree>
    <p:extLst>
      <p:ext uri="{BB962C8B-B14F-4D97-AF65-F5344CB8AC3E}">
        <p14:creationId xmlns:p14="http://schemas.microsoft.com/office/powerpoint/2010/main" val="403772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Lined paper vector">
            <a:extLst>
              <a:ext uri="{FF2B5EF4-FFF2-40B4-BE49-F238E27FC236}">
                <a16:creationId xmlns:a16="http://schemas.microsoft.com/office/drawing/2014/main" id="{FC81FD78-D83A-4ADC-963E-F804DCBBF4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340747" y="1708232"/>
            <a:ext cx="8397894" cy="48631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385565" y="1737789"/>
            <a:ext cx="8308258" cy="5077041"/>
          </a:xfrm>
        </p:spPr>
        <p:txBody>
          <a:bodyPr>
            <a:normAutofit fontScale="92500" lnSpcReduction="10000"/>
          </a:bodyPr>
          <a:lstStyle/>
          <a:p>
            <a:pPr marL="0" indent="0">
              <a:lnSpc>
                <a:spcPct val="110000"/>
              </a:lnSpc>
              <a:buNone/>
            </a:pPr>
            <a:r>
              <a:rPr lang="en-GB" dirty="0">
                <a:latin typeface="Myriad Pro" panose="020B0503030403020204" pitchFamily="34" charset="0"/>
              </a:rPr>
              <a:t>You are a group of troops on a recce and have found a downed enemy aircraft with </a:t>
            </a:r>
            <a:r>
              <a:rPr lang="en-GB" b="1" dirty="0">
                <a:solidFill>
                  <a:schemeClr val="accent5">
                    <a:lumMod val="75000"/>
                  </a:schemeClr>
                </a:solidFill>
                <a:latin typeface="Myriad Pro" panose="020B0503030403020204" pitchFamily="34" charset="0"/>
              </a:rPr>
              <a:t>vital intelligence that needs recovering.  The items you recover must be returned to your FOB </a:t>
            </a:r>
            <a:r>
              <a:rPr lang="en-GB" dirty="0">
                <a:latin typeface="Myriad Pro" panose="020B0503030403020204" pitchFamily="34" charset="0"/>
              </a:rPr>
              <a:t>however, you are now aware of enemy troops also trying to recover the intelligence the only route out and back to your FOB is via a minefield.  Your team have 20 minutes to make the way through the minefield, marked out ahead of you avoiding enemy detection by remaining absolutely silent.  You may use the mine clearance kit provided.  If you or any of the intelligence hits a mine anyone within 2 metres will be killed and all kit will be returned to the start.</a:t>
            </a:r>
          </a:p>
        </p:txBody>
      </p:sp>
      <p:sp>
        <p:nvSpPr>
          <p:cNvPr id="8" name="Title 1">
            <a:extLst>
              <a:ext uri="{FF2B5EF4-FFF2-40B4-BE49-F238E27FC236}">
                <a16:creationId xmlns:a16="http://schemas.microsoft.com/office/drawing/2014/main" id="{104964CF-FECB-4050-8CAF-BA91D867174B}"/>
              </a:ext>
            </a:extLst>
          </p:cNvPr>
          <p:cNvSpPr>
            <a:spLocks noGrp="1"/>
          </p:cNvSpPr>
          <p:nvPr>
            <p:ph type="title"/>
          </p:nvPr>
        </p:nvSpPr>
        <p:spPr>
          <a:xfrm>
            <a:off x="838200" y="370330"/>
            <a:ext cx="9000028" cy="1325563"/>
          </a:xfrm>
        </p:spPr>
        <p:txBody>
          <a:bodyPr/>
          <a:lstStyle/>
          <a:p>
            <a:r>
              <a:rPr lang="en-GB" dirty="0"/>
              <a:t>Example Brief</a:t>
            </a:r>
            <a:br>
              <a:rPr lang="en-GB" dirty="0"/>
            </a:br>
            <a:r>
              <a:rPr lang="en-GB" sz="4000" dirty="0">
                <a:solidFill>
                  <a:srgbClr val="002E5F"/>
                </a:solidFill>
              </a:rPr>
              <a:t>Mission</a:t>
            </a:r>
            <a:endParaRPr lang="en-GB" dirty="0">
              <a:solidFill>
                <a:srgbClr val="002E5F"/>
              </a:solidFill>
            </a:endParaRPr>
          </a:p>
        </p:txBody>
      </p:sp>
    </p:spTree>
    <p:extLst>
      <p:ext uri="{BB962C8B-B14F-4D97-AF65-F5344CB8AC3E}">
        <p14:creationId xmlns:p14="http://schemas.microsoft.com/office/powerpoint/2010/main" val="1554513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0330"/>
            <a:ext cx="9000028" cy="1325563"/>
          </a:xfrm>
        </p:spPr>
        <p:txBody>
          <a:bodyPr/>
          <a:lstStyle/>
          <a:p>
            <a:r>
              <a:rPr lang="en-GB" dirty="0"/>
              <a:t>Example Brief</a:t>
            </a:r>
            <a:br>
              <a:rPr lang="en-GB" dirty="0"/>
            </a:br>
            <a:r>
              <a:rPr lang="en-GB" sz="4000" dirty="0">
                <a:solidFill>
                  <a:srgbClr val="002E5F"/>
                </a:solidFill>
              </a:rPr>
              <a:t>Execution</a:t>
            </a:r>
            <a:endParaRPr lang="en-GB" dirty="0">
              <a:solidFill>
                <a:srgbClr val="002E5F"/>
              </a:solidFill>
            </a:endParaRPr>
          </a:p>
        </p:txBody>
      </p:sp>
      <p:pic>
        <p:nvPicPr>
          <p:cNvPr id="4" name="Picture 2" descr="Image result for Lined paper vector">
            <a:extLst>
              <a:ext uri="{FF2B5EF4-FFF2-40B4-BE49-F238E27FC236}">
                <a16:creationId xmlns:a16="http://schemas.microsoft.com/office/drawing/2014/main" id="{25FBB784-0FB6-4001-A140-EE9230ECA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340747" y="1708232"/>
            <a:ext cx="8397894" cy="48631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374867" y="1736837"/>
            <a:ext cx="8308220" cy="4875504"/>
          </a:xfrm>
        </p:spPr>
        <p:txBody>
          <a:bodyPr>
            <a:normAutofit fontScale="92500" lnSpcReduction="10000"/>
          </a:bodyPr>
          <a:lstStyle/>
          <a:p>
            <a:pPr marL="0" indent="0">
              <a:lnSpc>
                <a:spcPct val="110000"/>
              </a:lnSpc>
              <a:buNone/>
            </a:pPr>
            <a:r>
              <a:rPr lang="en-GB" dirty="0">
                <a:latin typeface="Myriad Pro" panose="020B0503030403020204" pitchFamily="34" charset="0"/>
              </a:rPr>
              <a:t>You are a group of troops on a recce and have found a downed enemy aircraft with vital intelligence that needs recovering.  The items you recover must be returned to your FOB however, you are now aware of enemy troops also trying to recover the intelligence the only route out and back to your FOB is via a minefield.  Your team have 20 minutes to make the way through the minefield, marked out ahead of you avoiding enemy detection by remaining absolutely silent.  You may use the mine clearance kit provided.  If you or any of the intelligence hits a mine anyone within 2 metres will be killed and all kit will be returned to the start.</a:t>
            </a:r>
          </a:p>
        </p:txBody>
      </p:sp>
    </p:spTree>
    <p:extLst>
      <p:ext uri="{BB962C8B-B14F-4D97-AF65-F5344CB8AC3E}">
        <p14:creationId xmlns:p14="http://schemas.microsoft.com/office/powerpoint/2010/main" val="2662125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Lined paper vector">
            <a:extLst>
              <a:ext uri="{FF2B5EF4-FFF2-40B4-BE49-F238E27FC236}">
                <a16:creationId xmlns:a16="http://schemas.microsoft.com/office/drawing/2014/main" id="{6978B540-D082-481C-B12E-BBE505FE3B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340747" y="1708232"/>
            <a:ext cx="8397894" cy="48631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340747" y="1708231"/>
            <a:ext cx="8397894" cy="5095177"/>
          </a:xfrm>
        </p:spPr>
        <p:txBody>
          <a:bodyPr>
            <a:normAutofit fontScale="92500" lnSpcReduction="10000"/>
          </a:bodyPr>
          <a:lstStyle/>
          <a:p>
            <a:pPr marL="0" indent="0">
              <a:lnSpc>
                <a:spcPct val="110000"/>
              </a:lnSpc>
              <a:buNone/>
            </a:pPr>
            <a:r>
              <a:rPr lang="en-GB" dirty="0">
                <a:latin typeface="Myriad Pro" panose="020B0503030403020204" pitchFamily="34" charset="0"/>
              </a:rPr>
              <a:t>You are a group of troops on a recce and have found a downed enemy aircraft with vital intelligence that needs recovering</a:t>
            </a:r>
            <a:r>
              <a:rPr lang="en-GB" dirty="0">
                <a:solidFill>
                  <a:srgbClr val="FF0000"/>
                </a:solidFill>
                <a:latin typeface="Myriad Pro" panose="020B0503030403020204" pitchFamily="34" charset="0"/>
              </a:rPr>
              <a:t>.  </a:t>
            </a:r>
            <a:r>
              <a:rPr lang="en-GB" b="1" dirty="0">
                <a:solidFill>
                  <a:srgbClr val="FF0000"/>
                </a:solidFill>
                <a:latin typeface="Myriad Pro" panose="020B0503030403020204" pitchFamily="34" charset="0"/>
              </a:rPr>
              <a:t>The items you recover must be returned to your FOB</a:t>
            </a:r>
            <a:r>
              <a:rPr lang="en-GB" dirty="0">
                <a:latin typeface="Myriad Pro" panose="020B0503030403020204" pitchFamily="34" charset="0"/>
              </a:rPr>
              <a:t> however, you are now aware of </a:t>
            </a:r>
            <a:r>
              <a:rPr lang="en-GB" b="1" dirty="0">
                <a:solidFill>
                  <a:srgbClr val="FF0000"/>
                </a:solidFill>
                <a:latin typeface="Myriad Pro" panose="020B0503030403020204" pitchFamily="34" charset="0"/>
              </a:rPr>
              <a:t>enemy troops also trying to recover the intelligence</a:t>
            </a:r>
            <a:r>
              <a:rPr lang="en-GB" b="1" dirty="0">
                <a:latin typeface="Myriad Pro" panose="020B0503030403020204" pitchFamily="34" charset="0"/>
              </a:rPr>
              <a:t> the </a:t>
            </a:r>
            <a:r>
              <a:rPr lang="en-GB" b="1" dirty="0">
                <a:solidFill>
                  <a:srgbClr val="FF0000"/>
                </a:solidFill>
                <a:latin typeface="Myriad Pro" panose="020B0503030403020204" pitchFamily="34" charset="0"/>
              </a:rPr>
              <a:t>only route out and back to your FOB is via a minefield</a:t>
            </a:r>
            <a:r>
              <a:rPr lang="en-GB" dirty="0">
                <a:latin typeface="Myriad Pro" panose="020B0503030403020204" pitchFamily="34" charset="0"/>
              </a:rPr>
              <a:t>.  Your team have </a:t>
            </a:r>
            <a:r>
              <a:rPr lang="en-GB" b="1" dirty="0">
                <a:solidFill>
                  <a:srgbClr val="FF0000"/>
                </a:solidFill>
                <a:latin typeface="Myriad Pro" panose="020B0503030403020204" pitchFamily="34" charset="0"/>
              </a:rPr>
              <a:t>20 minutes </a:t>
            </a:r>
            <a:r>
              <a:rPr lang="en-GB" dirty="0">
                <a:latin typeface="Myriad Pro" panose="020B0503030403020204" pitchFamily="34" charset="0"/>
              </a:rPr>
              <a:t>to make the way through the minefield, marked out ahead of you </a:t>
            </a:r>
            <a:r>
              <a:rPr lang="en-GB" b="1" dirty="0">
                <a:solidFill>
                  <a:srgbClr val="FF0000"/>
                </a:solidFill>
                <a:latin typeface="Myriad Pro" panose="020B0503030403020204" pitchFamily="34" charset="0"/>
              </a:rPr>
              <a:t>avoiding enemy detection by remaining absolutely silent</a:t>
            </a:r>
            <a:r>
              <a:rPr lang="en-GB" b="1" dirty="0">
                <a:latin typeface="Myriad Pro" panose="020B0503030403020204" pitchFamily="34" charset="0"/>
              </a:rPr>
              <a:t>.  </a:t>
            </a:r>
            <a:r>
              <a:rPr lang="en-GB" b="1" dirty="0">
                <a:solidFill>
                  <a:srgbClr val="FF0000"/>
                </a:solidFill>
                <a:latin typeface="Myriad Pro" panose="020B0503030403020204" pitchFamily="34" charset="0"/>
              </a:rPr>
              <a:t>You may use the mine clearance kit provided</a:t>
            </a:r>
            <a:r>
              <a:rPr lang="en-GB" b="1" dirty="0">
                <a:latin typeface="Myriad Pro" panose="020B0503030403020204" pitchFamily="34" charset="0"/>
              </a:rPr>
              <a:t>.  </a:t>
            </a:r>
            <a:r>
              <a:rPr lang="en-GB" b="1" dirty="0">
                <a:solidFill>
                  <a:srgbClr val="FF0000"/>
                </a:solidFill>
                <a:latin typeface="Myriad Pro" panose="020B0503030403020204" pitchFamily="34" charset="0"/>
              </a:rPr>
              <a:t>If you or any of the intelligence hits a mine anyone within 2 metres will be killed and all kit will be returned to the start</a:t>
            </a:r>
            <a:r>
              <a:rPr lang="en-GB" b="1" dirty="0">
                <a:latin typeface="Myriad Pro" panose="020B0503030403020204" pitchFamily="34" charset="0"/>
              </a:rPr>
              <a:t>.</a:t>
            </a:r>
          </a:p>
        </p:txBody>
      </p:sp>
      <p:sp>
        <p:nvSpPr>
          <p:cNvPr id="8" name="Title 1">
            <a:extLst>
              <a:ext uri="{FF2B5EF4-FFF2-40B4-BE49-F238E27FC236}">
                <a16:creationId xmlns:a16="http://schemas.microsoft.com/office/drawing/2014/main" id="{82622BC1-E4A0-4A81-BB3B-203C4418C4F9}"/>
              </a:ext>
            </a:extLst>
          </p:cNvPr>
          <p:cNvSpPr>
            <a:spLocks noGrp="1"/>
          </p:cNvSpPr>
          <p:nvPr>
            <p:ph type="title"/>
          </p:nvPr>
        </p:nvSpPr>
        <p:spPr>
          <a:xfrm>
            <a:off x="838200" y="370330"/>
            <a:ext cx="9000028" cy="1325563"/>
          </a:xfrm>
        </p:spPr>
        <p:txBody>
          <a:bodyPr/>
          <a:lstStyle/>
          <a:p>
            <a:r>
              <a:rPr lang="en-GB" dirty="0"/>
              <a:t>Example Brief</a:t>
            </a:r>
            <a:br>
              <a:rPr lang="en-GB" dirty="0"/>
            </a:br>
            <a:r>
              <a:rPr lang="en-GB" sz="4000" dirty="0">
                <a:solidFill>
                  <a:srgbClr val="002E5F"/>
                </a:solidFill>
              </a:rPr>
              <a:t>Execution</a:t>
            </a:r>
            <a:endParaRPr lang="en-GB" dirty="0">
              <a:solidFill>
                <a:srgbClr val="002E5F"/>
              </a:solidFill>
            </a:endParaRPr>
          </a:p>
        </p:txBody>
      </p:sp>
    </p:spTree>
    <p:extLst>
      <p:ext uri="{BB962C8B-B14F-4D97-AF65-F5344CB8AC3E}">
        <p14:creationId xmlns:p14="http://schemas.microsoft.com/office/powerpoint/2010/main" val="22694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a:t>
            </a:r>
          </a:p>
        </p:txBody>
      </p:sp>
      <p:sp>
        <p:nvSpPr>
          <p:cNvPr id="3" name="Content Placeholder 2"/>
          <p:cNvSpPr>
            <a:spLocks noGrp="1"/>
          </p:cNvSpPr>
          <p:nvPr>
            <p:ph idx="1"/>
          </p:nvPr>
        </p:nvSpPr>
        <p:spPr>
          <a:xfrm>
            <a:off x="838200" y="1695893"/>
            <a:ext cx="9000028" cy="4500822"/>
          </a:xfrm>
        </p:spPr>
        <p:txBody>
          <a:bodyPr>
            <a:normAutofit/>
          </a:bodyPr>
          <a:lstStyle/>
          <a:p>
            <a:pPr marL="0" indent="0">
              <a:buNone/>
            </a:pPr>
            <a:r>
              <a:rPr lang="en-GB" sz="3200" dirty="0"/>
              <a:t>By the end of this lesson you will be able to:</a:t>
            </a:r>
          </a:p>
          <a:p>
            <a:pPr>
              <a:buFont typeface="Wingdings" panose="05000000000000000000" pitchFamily="2" charset="2"/>
              <a:buChar char="§"/>
            </a:pPr>
            <a:r>
              <a:rPr lang="en-GB" sz="3200" dirty="0"/>
              <a:t>State what each of the letters in the acronym “SMEAC” represent.</a:t>
            </a:r>
          </a:p>
          <a:p>
            <a:pPr>
              <a:buFont typeface="Wingdings" panose="05000000000000000000" pitchFamily="2" charset="2"/>
              <a:buChar char="§"/>
            </a:pPr>
            <a:r>
              <a:rPr lang="en-GB" sz="3200" dirty="0"/>
              <a:t>Explain what each part of the acronym means in simple terms.  </a:t>
            </a:r>
          </a:p>
          <a:p>
            <a:pPr>
              <a:buFont typeface="Wingdings" panose="05000000000000000000" pitchFamily="2" charset="2"/>
              <a:buChar char="§"/>
            </a:pPr>
            <a:r>
              <a:rPr lang="en-GB" sz="3200" dirty="0"/>
              <a:t>Produce and deliver a SMEAC brief to enable a group to complete a task. </a:t>
            </a:r>
          </a:p>
        </p:txBody>
      </p:sp>
    </p:spTree>
    <p:extLst>
      <p:ext uri="{BB962C8B-B14F-4D97-AF65-F5344CB8AC3E}">
        <p14:creationId xmlns:p14="http://schemas.microsoft.com/office/powerpoint/2010/main" val="282023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Brief</a:t>
            </a:r>
          </a:p>
        </p:txBody>
      </p:sp>
      <p:sp>
        <p:nvSpPr>
          <p:cNvPr id="3" name="Content Placeholder 2"/>
          <p:cNvSpPr>
            <a:spLocks noGrp="1"/>
          </p:cNvSpPr>
          <p:nvPr>
            <p:ph idx="1"/>
          </p:nvPr>
        </p:nvSpPr>
        <p:spPr>
          <a:xfrm>
            <a:off x="838200" y="1695893"/>
            <a:ext cx="4577862" cy="4500822"/>
          </a:xfrm>
        </p:spPr>
        <p:txBody>
          <a:bodyPr/>
          <a:lstStyle/>
          <a:p>
            <a:r>
              <a:rPr lang="en-GB" dirty="0"/>
              <a:t>Only write key details on your notepad.</a:t>
            </a:r>
          </a:p>
          <a:p>
            <a:r>
              <a:rPr lang="en-GB" dirty="0"/>
              <a:t>Use bullet points and abbreviations that you understand.</a:t>
            </a:r>
          </a:p>
          <a:p>
            <a:r>
              <a:rPr lang="en-GB" dirty="0"/>
              <a:t>No need for full sentences.</a:t>
            </a:r>
          </a:p>
          <a:p>
            <a:r>
              <a:rPr lang="en-GB" dirty="0"/>
              <a:t>Just write SME part of brief.</a:t>
            </a:r>
          </a:p>
          <a:p>
            <a:pPr marL="0" indent="0">
              <a:buNone/>
            </a:pPr>
            <a:endParaRPr lang="en-GB" dirty="0"/>
          </a:p>
        </p:txBody>
      </p:sp>
      <p:pic>
        <p:nvPicPr>
          <p:cNvPr id="5" name="Picture 4">
            <a:extLst>
              <a:ext uri="{FF2B5EF4-FFF2-40B4-BE49-F238E27FC236}">
                <a16:creationId xmlns:a16="http://schemas.microsoft.com/office/drawing/2014/main" id="{C0F09611-38B6-4A5C-AE85-CFB8E17CA3D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36109" y="427971"/>
            <a:ext cx="4884146" cy="6266256"/>
          </a:xfrm>
          <a:prstGeom prst="rect">
            <a:avLst/>
          </a:prstGeom>
        </p:spPr>
      </p:pic>
    </p:spTree>
    <p:extLst>
      <p:ext uri="{BB962C8B-B14F-4D97-AF65-F5344CB8AC3E}">
        <p14:creationId xmlns:p14="http://schemas.microsoft.com/office/powerpoint/2010/main" val="2830910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 the task is simple keep the brief simple</a:t>
            </a:r>
          </a:p>
        </p:txBody>
      </p:sp>
      <p:pic>
        <p:nvPicPr>
          <p:cNvPr id="7" name="Content Placeholder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9311" y="1711260"/>
            <a:ext cx="5039060" cy="4510025"/>
          </a:xfrm>
          <a:prstGeom prst="rect">
            <a:avLst/>
          </a:prstGeom>
          <a:noFill/>
          <a:ln>
            <a:noFill/>
          </a:ln>
          <a:effectLst/>
          <a:extLst>
            <a:ext uri="{909E8E84-426E-40DD-AFC4-6F175D3DCCD1}">
              <a14:hiddenFill xmlns:a14="http://schemas.microsoft.com/office/drawing/2010/main">
                <a:solidFill>
                  <a:srgbClr val="040AFE"/>
                </a:solidFill>
              </a14:hiddenFill>
            </a:ext>
            <a:ext uri="{91240B29-F687-4F45-9708-019B960494DF}">
              <a14:hiddenLine xmlns:a14="http://schemas.microsoft.com/office/drawing/2010/main" w="28575">
                <a:solidFill>
                  <a:srgbClr val="040AF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75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Make an initial plan</a:t>
            </a:r>
          </a:p>
        </p:txBody>
      </p:sp>
      <p:pic>
        <p:nvPicPr>
          <p:cNvPr id="4"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56197" y="2421594"/>
            <a:ext cx="4560011" cy="3106507"/>
          </a:xfrm>
          <a:prstGeom prst="rect">
            <a:avLst/>
          </a:prstGeom>
          <a:noFill/>
          <a:ln>
            <a:noFill/>
          </a:ln>
          <a:effectLst/>
          <a:extLst>
            <a:ext uri="{909E8E84-426E-40DD-AFC4-6F175D3DCCD1}">
              <a14:hiddenFill xmlns:a14="http://schemas.microsoft.com/office/drawing/2010/main">
                <a:solidFill>
                  <a:srgbClr val="040AFE"/>
                </a:solidFill>
              </a14:hiddenFill>
            </a:ext>
            <a:ext uri="{91240B29-F687-4F45-9708-019B960494DF}">
              <a14:hiddenLine xmlns:a14="http://schemas.microsoft.com/office/drawing/2010/main" w="28575">
                <a:solidFill>
                  <a:srgbClr val="040AF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449" y="1654391"/>
            <a:ext cx="2920446" cy="4363981"/>
          </a:xfrm>
          <a:prstGeom prst="rect">
            <a:avLst/>
          </a:prstGeom>
          <a:noFill/>
          <a:ln>
            <a:noFill/>
          </a:ln>
          <a:effectLst/>
          <a:extLst>
            <a:ext uri="{909E8E84-426E-40DD-AFC4-6F175D3DCCD1}">
              <a14:hiddenFill xmlns:a14="http://schemas.microsoft.com/office/drawing/2010/main">
                <a:solidFill>
                  <a:srgbClr val="040AFE"/>
                </a:solidFill>
              </a14:hiddenFill>
            </a:ext>
            <a:ext uri="{91240B29-F687-4F45-9708-019B960494DF}">
              <a14:hiddenLine xmlns:a14="http://schemas.microsoft.com/office/drawing/2010/main" w="28575">
                <a:solidFill>
                  <a:srgbClr val="040AF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rrow: Right 6"/>
          <p:cNvSpPr/>
          <p:nvPr/>
        </p:nvSpPr>
        <p:spPr>
          <a:xfrm>
            <a:off x="4082291" y="3608202"/>
            <a:ext cx="1668510" cy="6352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951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13" y="1113182"/>
            <a:ext cx="4038600" cy="3790122"/>
          </a:xfrm>
        </p:spPr>
        <p:txBody>
          <a:bodyPr>
            <a:normAutofit/>
          </a:bodyPr>
          <a:lstStyle/>
          <a:p>
            <a:r>
              <a:rPr lang="en-GB" dirty="0"/>
              <a:t>A little planning can go a long way</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157" y="1113182"/>
            <a:ext cx="3949148" cy="5017373"/>
          </a:xfrm>
          <a:prstGeom prst="rect">
            <a:avLst/>
          </a:prstGeom>
          <a:noFill/>
          <a:ln>
            <a:noFill/>
          </a:ln>
          <a:effectLst/>
          <a:extLst>
            <a:ext uri="{909E8E84-426E-40DD-AFC4-6F175D3DCCD1}">
              <a14:hiddenFill xmlns:a14="http://schemas.microsoft.com/office/drawing/2010/main">
                <a:solidFill>
                  <a:srgbClr val="040AFE"/>
                </a:solidFill>
              </a14:hiddenFill>
            </a:ext>
            <a:ext uri="{91240B29-F687-4F45-9708-019B960494DF}">
              <a14:hiddenLine xmlns:a14="http://schemas.microsoft.com/office/drawing/2010/main" w="28575">
                <a:solidFill>
                  <a:srgbClr val="040AF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4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Try to think ahead to the pitfalls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8324" y="2278331"/>
            <a:ext cx="5639289" cy="3334801"/>
          </a:xfrm>
          <a:prstGeom prst="rect">
            <a:avLst/>
          </a:prstGeom>
        </p:spPr>
      </p:pic>
    </p:spTree>
    <p:extLst>
      <p:ext uri="{BB962C8B-B14F-4D97-AF65-F5344CB8AC3E}">
        <p14:creationId xmlns:p14="http://schemas.microsoft.com/office/powerpoint/2010/main" val="3163200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Tips</a:t>
            </a:r>
          </a:p>
        </p:txBody>
      </p:sp>
      <p:sp>
        <p:nvSpPr>
          <p:cNvPr id="4" name="Content Placeholder 3">
            <a:extLst>
              <a:ext uri="{FF2B5EF4-FFF2-40B4-BE49-F238E27FC236}">
                <a16:creationId xmlns:a16="http://schemas.microsoft.com/office/drawing/2014/main" id="{C4588962-207C-4BE0-8F77-0A5C642A4D1A}"/>
              </a:ext>
            </a:extLst>
          </p:cNvPr>
          <p:cNvSpPr>
            <a:spLocks noGrp="1"/>
          </p:cNvSpPr>
          <p:nvPr>
            <p:ph idx="1"/>
          </p:nvPr>
        </p:nvSpPr>
        <p:spPr>
          <a:xfrm>
            <a:off x="838200" y="1695893"/>
            <a:ext cx="9000028" cy="4500822"/>
          </a:xfrm>
        </p:spPr>
        <p:txBody>
          <a:bodyPr>
            <a:normAutofit/>
          </a:bodyPr>
          <a:lstStyle/>
          <a:p>
            <a:r>
              <a:rPr lang="en-GB" sz="3200" dirty="0"/>
              <a:t>Check that everyone has understood</a:t>
            </a:r>
          </a:p>
          <a:p>
            <a:r>
              <a:rPr lang="en-GB" sz="3200" dirty="0"/>
              <a:t>If things aren’t working out, STOP and explain again. </a:t>
            </a:r>
          </a:p>
          <a:p>
            <a:r>
              <a:rPr lang="en-GB" sz="3200" dirty="0"/>
              <a:t>Make a new plan to solve the problem.</a:t>
            </a:r>
          </a:p>
        </p:txBody>
      </p:sp>
    </p:spTree>
    <p:extLst>
      <p:ext uri="{BB962C8B-B14F-4D97-AF65-F5344CB8AC3E}">
        <p14:creationId xmlns:p14="http://schemas.microsoft.com/office/powerpoint/2010/main" val="4181641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Scoring and Passing!</a:t>
            </a:r>
          </a:p>
        </p:txBody>
      </p:sp>
      <p:sp>
        <p:nvSpPr>
          <p:cNvPr id="3" name="Content Placeholder 2"/>
          <p:cNvSpPr>
            <a:spLocks noGrp="1"/>
          </p:cNvSpPr>
          <p:nvPr>
            <p:ph idx="1"/>
          </p:nvPr>
        </p:nvSpPr>
        <p:spPr>
          <a:xfrm>
            <a:off x="838200" y="1695892"/>
            <a:ext cx="9000028" cy="4873201"/>
          </a:xfrm>
        </p:spPr>
        <p:txBody>
          <a:bodyPr>
            <a:normAutofit/>
          </a:bodyPr>
          <a:lstStyle/>
          <a:p>
            <a:r>
              <a:rPr lang="en-GB" sz="3200" dirty="0"/>
              <a:t>We will be looking at TEN aspects of how you perform as the leader in an exercise.</a:t>
            </a:r>
          </a:p>
          <a:p>
            <a:r>
              <a:rPr lang="en-GB" sz="3200" dirty="0"/>
              <a:t>Each aspect is scored between 1 and 5.</a:t>
            </a:r>
          </a:p>
          <a:p>
            <a:r>
              <a:rPr lang="en-GB" sz="3200" dirty="0"/>
              <a:t>If you score “1” on anything you will need to try again and be re-assessed.</a:t>
            </a:r>
          </a:p>
          <a:p>
            <a:r>
              <a:rPr lang="en-GB" sz="3200" dirty="0"/>
              <a:t>You need to score 30 or more out of 50 on your lead.</a:t>
            </a:r>
          </a:p>
          <a:p>
            <a:r>
              <a:rPr lang="en-GB" sz="3200" dirty="0"/>
              <a:t>Pass TWO exercise leads to qualify for the Blue Leadership Badge.</a:t>
            </a:r>
          </a:p>
          <a:p>
            <a:endParaRPr lang="en-GB" dirty="0"/>
          </a:p>
        </p:txBody>
      </p:sp>
    </p:spTree>
    <p:extLst>
      <p:ext uri="{BB962C8B-B14F-4D97-AF65-F5344CB8AC3E}">
        <p14:creationId xmlns:p14="http://schemas.microsoft.com/office/powerpoint/2010/main" val="26570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10 elements </a:t>
            </a:r>
          </a:p>
        </p:txBody>
      </p:sp>
      <p:sp>
        <p:nvSpPr>
          <p:cNvPr id="3" name="Content Placeholder 2"/>
          <p:cNvSpPr>
            <a:spLocks noGrp="1"/>
          </p:cNvSpPr>
          <p:nvPr>
            <p:ph idx="1"/>
          </p:nvPr>
        </p:nvSpPr>
        <p:spPr>
          <a:xfrm>
            <a:off x="838200" y="1775406"/>
            <a:ext cx="9000028" cy="4500822"/>
          </a:xfrm>
        </p:spPr>
        <p:txBody>
          <a:bodyPr/>
          <a:lstStyle/>
          <a:p>
            <a:pPr>
              <a:buFont typeface="Wingdings" panose="05000000000000000000" pitchFamily="2" charset="2"/>
              <a:buChar char="ü"/>
            </a:pPr>
            <a:r>
              <a:rPr lang="en-GB" sz="3200" dirty="0">
                <a:solidFill>
                  <a:srgbClr val="00B050"/>
                </a:solidFill>
              </a:rPr>
              <a:t>Did the team leader follow “SMEAC” as a briefing tool?</a:t>
            </a:r>
          </a:p>
          <a:p>
            <a:pPr>
              <a:buFont typeface="Wingdings" panose="05000000000000000000" pitchFamily="2" charset="2"/>
              <a:buChar char="ü"/>
            </a:pPr>
            <a:r>
              <a:rPr lang="en-GB" sz="3200" dirty="0">
                <a:solidFill>
                  <a:srgbClr val="00B050"/>
                </a:solidFill>
              </a:rPr>
              <a:t>Were ALL the limitations mentioned?</a:t>
            </a:r>
          </a:p>
          <a:p>
            <a:pPr>
              <a:buFont typeface="Wingdings" panose="05000000000000000000" pitchFamily="2" charset="2"/>
              <a:buChar char="ü"/>
            </a:pPr>
            <a:r>
              <a:rPr lang="en-GB" sz="3200" dirty="0">
                <a:solidFill>
                  <a:srgbClr val="00B050"/>
                </a:solidFill>
              </a:rPr>
              <a:t>Was the time limitation mentioned then monitored?</a:t>
            </a:r>
          </a:p>
          <a:p>
            <a:pPr>
              <a:buFont typeface="Wingdings" panose="05000000000000000000" pitchFamily="2" charset="2"/>
              <a:buChar char="ü"/>
            </a:pPr>
            <a:r>
              <a:rPr lang="en-GB" sz="3200" dirty="0">
                <a:solidFill>
                  <a:srgbClr val="00B050"/>
                </a:solidFill>
              </a:rPr>
              <a:t>Was there an initial plan?</a:t>
            </a:r>
          </a:p>
          <a:p>
            <a:pPr>
              <a:buFont typeface="Wingdings" panose="05000000000000000000" pitchFamily="2" charset="2"/>
              <a:buChar char="ü"/>
            </a:pPr>
            <a:r>
              <a:rPr lang="en-GB" sz="3200" dirty="0">
                <a:solidFill>
                  <a:srgbClr val="00B050"/>
                </a:solidFill>
              </a:rPr>
              <a:t>Did the team leader re-evaluate if/when things went wrong</a:t>
            </a:r>
          </a:p>
          <a:p>
            <a:endParaRPr lang="en-GB" dirty="0"/>
          </a:p>
        </p:txBody>
      </p:sp>
    </p:spTree>
    <p:extLst>
      <p:ext uri="{BB962C8B-B14F-4D97-AF65-F5344CB8AC3E}">
        <p14:creationId xmlns:p14="http://schemas.microsoft.com/office/powerpoint/2010/main" val="121774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10 elements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GB" sz="3200" dirty="0">
                <a:solidFill>
                  <a:srgbClr val="00B050"/>
                </a:solidFill>
              </a:rPr>
              <a:t>Did all of the team know what was meant to be happening?</a:t>
            </a:r>
          </a:p>
          <a:p>
            <a:pPr>
              <a:buFont typeface="Wingdings" panose="05000000000000000000" pitchFamily="2" charset="2"/>
              <a:buChar char="ü"/>
            </a:pPr>
            <a:r>
              <a:rPr lang="en-GB" sz="3200" dirty="0">
                <a:solidFill>
                  <a:srgbClr val="00B050"/>
                </a:solidFill>
              </a:rPr>
              <a:t>Were limitations monitored?</a:t>
            </a:r>
          </a:p>
          <a:p>
            <a:pPr>
              <a:buFont typeface="Wingdings" panose="05000000000000000000" pitchFamily="2" charset="2"/>
              <a:buChar char="ü"/>
            </a:pPr>
            <a:r>
              <a:rPr lang="en-GB" sz="3200" dirty="0">
                <a:solidFill>
                  <a:srgbClr val="00B050"/>
                </a:solidFill>
              </a:rPr>
              <a:t>Was the leader confident?</a:t>
            </a:r>
          </a:p>
          <a:p>
            <a:pPr>
              <a:buFont typeface="Wingdings" panose="05000000000000000000" pitchFamily="2" charset="2"/>
              <a:buChar char="ü"/>
            </a:pPr>
            <a:r>
              <a:rPr lang="en-GB" sz="3200" dirty="0">
                <a:solidFill>
                  <a:srgbClr val="00B050"/>
                </a:solidFill>
              </a:rPr>
              <a:t>If you had just entered the room, would you be able to tell who was in charge?</a:t>
            </a:r>
          </a:p>
          <a:p>
            <a:pPr>
              <a:buFont typeface="Wingdings" panose="05000000000000000000" pitchFamily="2" charset="2"/>
              <a:buChar char="ü"/>
            </a:pPr>
            <a:r>
              <a:rPr lang="en-GB" sz="3200" dirty="0">
                <a:solidFill>
                  <a:srgbClr val="00B050"/>
                </a:solidFill>
              </a:rPr>
              <a:t>Was praise/encouragement given when necessary?</a:t>
            </a:r>
          </a:p>
          <a:p>
            <a:endParaRPr lang="en-GB" dirty="0"/>
          </a:p>
        </p:txBody>
      </p:sp>
    </p:spTree>
    <p:extLst>
      <p:ext uri="{BB962C8B-B14F-4D97-AF65-F5344CB8AC3E}">
        <p14:creationId xmlns:p14="http://schemas.microsoft.com/office/powerpoint/2010/main" val="356358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Team Work</a:t>
            </a:r>
          </a:p>
        </p:txBody>
      </p:sp>
      <p:sp>
        <p:nvSpPr>
          <p:cNvPr id="3" name="Content Placeholder 2"/>
          <p:cNvSpPr>
            <a:spLocks noGrp="1"/>
          </p:cNvSpPr>
          <p:nvPr>
            <p:ph idx="1"/>
          </p:nvPr>
        </p:nvSpPr>
        <p:spPr/>
        <p:txBody>
          <a:bodyPr>
            <a:normAutofit/>
          </a:bodyPr>
          <a:lstStyle/>
          <a:p>
            <a:pPr>
              <a:lnSpc>
                <a:spcPct val="100000"/>
              </a:lnSpc>
            </a:pPr>
            <a:r>
              <a:rPr lang="en-GB" sz="3200" dirty="0"/>
              <a:t>Team Work is essential. </a:t>
            </a:r>
          </a:p>
          <a:p>
            <a:pPr>
              <a:lnSpc>
                <a:spcPct val="100000"/>
              </a:lnSpc>
            </a:pPr>
            <a:r>
              <a:rPr lang="en-GB" sz="3200" dirty="0"/>
              <a:t>You may be the team leader at some times, at others you will be in the team. </a:t>
            </a:r>
          </a:p>
          <a:p>
            <a:pPr>
              <a:lnSpc>
                <a:spcPct val="100000"/>
              </a:lnSpc>
            </a:pPr>
            <a:r>
              <a:rPr lang="en-GB" sz="3200" dirty="0"/>
              <a:t>Every team member is important.</a:t>
            </a:r>
          </a:p>
          <a:p>
            <a:pPr>
              <a:lnSpc>
                <a:spcPct val="100000"/>
              </a:lnSpc>
            </a:pPr>
            <a:r>
              <a:rPr lang="en-GB" sz="3200" dirty="0"/>
              <a:t>If you are not the leader, try not to take over – give the leader a chance to lead. </a:t>
            </a:r>
          </a:p>
        </p:txBody>
      </p:sp>
    </p:spTree>
    <p:extLst>
      <p:ext uri="{BB962C8B-B14F-4D97-AF65-F5344CB8AC3E}">
        <p14:creationId xmlns:p14="http://schemas.microsoft.com/office/powerpoint/2010/main" val="393952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984" y="2371175"/>
            <a:ext cx="2888330" cy="3733063"/>
          </a:xfrm>
          <a:prstGeom prst="rect">
            <a:avLst/>
          </a:prstGeom>
          <a:noFill/>
          <a:ln>
            <a:noFill/>
          </a:ln>
          <a:effectLst/>
          <a:extLst>
            <a:ext uri="{909E8E84-426E-40DD-AFC4-6F175D3DCCD1}">
              <a14:hiddenFill xmlns:a14="http://schemas.microsoft.com/office/drawing/2010/main">
                <a:solidFill>
                  <a:srgbClr val="040AFE"/>
                </a:solidFill>
              </a14:hiddenFill>
            </a:ext>
            <a:ext uri="{91240B29-F687-4F45-9708-019B960494DF}">
              <a14:hiddenLine xmlns:a14="http://schemas.microsoft.com/office/drawing/2010/main" w="28575">
                <a:solidFill>
                  <a:srgbClr val="040AF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4607" y="3517414"/>
            <a:ext cx="3417856" cy="3176190"/>
          </a:xfrm>
          <a:prstGeom prst="rect">
            <a:avLst/>
          </a:prstGeom>
        </p:spPr>
      </p:pic>
      <p:sp>
        <p:nvSpPr>
          <p:cNvPr id="6" name="Thought Bubble: Cloud 5"/>
          <p:cNvSpPr/>
          <p:nvPr/>
        </p:nvSpPr>
        <p:spPr>
          <a:xfrm>
            <a:off x="3561536" y="1637528"/>
            <a:ext cx="2460927" cy="2052084"/>
          </a:xfrm>
          <a:prstGeom prst="cloudCallout">
            <a:avLst>
              <a:gd name="adj1" fmla="val -20833"/>
              <a:gd name="adj2" fmla="val 87888"/>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latin typeface="Comic Sans MS" panose="030F0702030302020204" pitchFamily="66" charset="0"/>
              </a:rPr>
              <a:t>Ahh</a:t>
            </a:r>
            <a:r>
              <a:rPr lang="en-GB" sz="2000" b="1" dirty="0">
                <a:latin typeface="Comic Sans MS" panose="030F0702030302020204" pitchFamily="66" charset="0"/>
              </a:rPr>
              <a:t>hh, I guess he is in charge</a:t>
            </a:r>
            <a:r>
              <a:rPr lang="en-GB" b="1" dirty="0">
                <a:latin typeface="Comic Sans MS" panose="030F0702030302020204" pitchFamily="66" charset="0"/>
              </a:rPr>
              <a:t>!</a:t>
            </a:r>
          </a:p>
        </p:txBody>
      </p:sp>
      <p:sp>
        <p:nvSpPr>
          <p:cNvPr id="7" name="Title 1">
            <a:extLst>
              <a:ext uri="{FF2B5EF4-FFF2-40B4-BE49-F238E27FC236}">
                <a16:creationId xmlns:a16="http://schemas.microsoft.com/office/drawing/2014/main" id="{98B89EA4-B5C3-4F37-95B3-ED88F46FC7FA}"/>
              </a:ext>
            </a:extLst>
          </p:cNvPr>
          <p:cNvSpPr>
            <a:spLocks noGrp="1"/>
          </p:cNvSpPr>
          <p:nvPr>
            <p:ph type="title"/>
          </p:nvPr>
        </p:nvSpPr>
        <p:spPr>
          <a:xfrm>
            <a:off x="838200" y="311965"/>
            <a:ext cx="9000028" cy="1325563"/>
          </a:xfrm>
        </p:spPr>
        <p:txBody>
          <a:bodyPr/>
          <a:lstStyle/>
          <a:p>
            <a:r>
              <a:rPr lang="en-GB" dirty="0"/>
              <a:t>What makes a Good Leader?</a:t>
            </a:r>
          </a:p>
        </p:txBody>
      </p:sp>
    </p:spTree>
    <p:extLst>
      <p:ext uri="{BB962C8B-B14F-4D97-AF65-F5344CB8AC3E}">
        <p14:creationId xmlns:p14="http://schemas.microsoft.com/office/powerpoint/2010/main" val="212059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a:xfrm>
            <a:off x="838200" y="1750263"/>
            <a:ext cx="9000028" cy="5508839"/>
          </a:xfrm>
        </p:spPr>
        <p:txBody>
          <a:bodyPr>
            <a:normAutofit/>
          </a:bodyPr>
          <a:lstStyle/>
          <a:p>
            <a:pPr marL="0" indent="0" algn="ctr">
              <a:buNone/>
            </a:pPr>
            <a:r>
              <a:rPr lang="en-GB" sz="36500" dirty="0">
                <a:solidFill>
                  <a:srgbClr val="002E5F"/>
                </a:solidFill>
              </a:rPr>
              <a:t>?</a:t>
            </a:r>
          </a:p>
        </p:txBody>
      </p:sp>
    </p:spTree>
    <p:extLst>
      <p:ext uri="{BB962C8B-B14F-4D97-AF65-F5344CB8AC3E}">
        <p14:creationId xmlns:p14="http://schemas.microsoft.com/office/powerpoint/2010/main" val="1000183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a:t>
            </a:r>
          </a:p>
        </p:txBody>
      </p:sp>
      <p:sp>
        <p:nvSpPr>
          <p:cNvPr id="3" name="Content Placeholder 2"/>
          <p:cNvSpPr>
            <a:spLocks noGrp="1"/>
          </p:cNvSpPr>
          <p:nvPr>
            <p:ph idx="1"/>
          </p:nvPr>
        </p:nvSpPr>
        <p:spPr/>
        <p:txBody>
          <a:bodyPr>
            <a:normAutofit/>
          </a:bodyPr>
          <a:lstStyle/>
          <a:p>
            <a:pPr marL="0" indent="0">
              <a:buNone/>
            </a:pPr>
            <a:r>
              <a:rPr lang="en-GB" sz="3200" dirty="0"/>
              <a:t>By the end of this lesson you will be able to:</a:t>
            </a:r>
          </a:p>
          <a:p>
            <a:pPr>
              <a:buFont typeface="Wingdings" panose="05000000000000000000" pitchFamily="2" charset="2"/>
              <a:buChar char="§"/>
            </a:pPr>
            <a:r>
              <a:rPr lang="en-GB" sz="3200" dirty="0"/>
              <a:t>State what each of the letters in the acronym “SMEAC” represent.</a:t>
            </a:r>
          </a:p>
          <a:p>
            <a:pPr>
              <a:buFont typeface="Wingdings" panose="05000000000000000000" pitchFamily="2" charset="2"/>
              <a:buChar char="§"/>
            </a:pPr>
            <a:r>
              <a:rPr lang="en-GB" sz="3200" dirty="0"/>
              <a:t>Explain what each part of the acronym means in simple terms.  </a:t>
            </a:r>
          </a:p>
          <a:p>
            <a:pPr>
              <a:buFont typeface="Wingdings" panose="05000000000000000000" pitchFamily="2" charset="2"/>
              <a:buChar char="§"/>
            </a:pPr>
            <a:r>
              <a:rPr lang="en-GB" sz="3200" dirty="0"/>
              <a:t>Produce and deliver a SMEAC brief to enable a group to complete a task. </a:t>
            </a:r>
          </a:p>
        </p:txBody>
      </p:sp>
    </p:spTree>
    <p:extLst>
      <p:ext uri="{BB962C8B-B14F-4D97-AF65-F5344CB8AC3E}">
        <p14:creationId xmlns:p14="http://schemas.microsoft.com/office/powerpoint/2010/main" val="7563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makes a Good Leader?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5389" y="1208042"/>
            <a:ext cx="4256221" cy="4180410"/>
          </a:xfrm>
          <a:prstGeom prst="rect">
            <a:avLst/>
          </a:prstGeom>
        </p:spPr>
      </p:pic>
      <p:sp>
        <p:nvSpPr>
          <p:cNvPr id="5" name="TextBox 4"/>
          <p:cNvSpPr txBox="1"/>
          <p:nvPr/>
        </p:nvSpPr>
        <p:spPr>
          <a:xfrm>
            <a:off x="1999397" y="1637528"/>
            <a:ext cx="1173707" cy="215444"/>
          </a:xfrm>
          <a:prstGeom prst="rect">
            <a:avLst/>
          </a:prstGeom>
          <a:noFill/>
        </p:spPr>
        <p:txBody>
          <a:bodyPr wrap="square" rtlCol="0">
            <a:spAutoFit/>
          </a:bodyPr>
          <a:lstStyle/>
          <a:p>
            <a:endParaRPr lang="en-GB" sz="800" dirty="0"/>
          </a:p>
        </p:txBody>
      </p:sp>
      <p:sp>
        <p:nvSpPr>
          <p:cNvPr id="6" name="TextBox 5"/>
          <p:cNvSpPr txBox="1"/>
          <p:nvPr/>
        </p:nvSpPr>
        <p:spPr>
          <a:xfrm>
            <a:off x="2010617" y="1480665"/>
            <a:ext cx="1306519" cy="784830"/>
          </a:xfrm>
          <a:prstGeom prst="rect">
            <a:avLst/>
          </a:prstGeom>
          <a:noFill/>
        </p:spPr>
        <p:txBody>
          <a:bodyPr wrap="square" rtlCol="0">
            <a:spAutoFit/>
          </a:bodyPr>
          <a:lstStyle/>
          <a:p>
            <a:pPr algn="ctr"/>
            <a:r>
              <a:rPr lang="en-GB" sz="900" b="1" dirty="0">
                <a:latin typeface="Comic Sans MS" panose="030F0702030302020204" pitchFamily="66" charset="0"/>
              </a:rPr>
              <a:t>Congratulations</a:t>
            </a:r>
          </a:p>
          <a:p>
            <a:pPr algn="ctr"/>
            <a:r>
              <a:rPr lang="en-GB" sz="900" b="1" dirty="0">
                <a:latin typeface="Comic Sans MS" panose="030F0702030302020204" pitchFamily="66" charset="0"/>
              </a:rPr>
              <a:t> you are now a corporal…. with great power comes great responsibility! </a:t>
            </a: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3988" y="2791326"/>
            <a:ext cx="4281760" cy="3045266"/>
          </a:xfrm>
          <a:prstGeom prst="rect">
            <a:avLst/>
          </a:prstGeom>
          <a:noFill/>
          <a:ln>
            <a:noFill/>
          </a:ln>
          <a:effectLst/>
          <a:extLst>
            <a:ext uri="{909E8E84-426E-40DD-AFC4-6F175D3DCCD1}">
              <a14:hiddenFill xmlns:a14="http://schemas.microsoft.com/office/drawing/2010/main">
                <a:solidFill>
                  <a:srgbClr val="040AFE"/>
                </a:solidFill>
              </a14:hiddenFill>
            </a:ext>
            <a:ext uri="{91240B29-F687-4F45-9708-019B960494DF}">
              <a14:hiddenLine xmlns:a14="http://schemas.microsoft.com/office/drawing/2010/main" w="28575">
                <a:solidFill>
                  <a:srgbClr val="040AF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66800" y="5388452"/>
            <a:ext cx="2564219" cy="923330"/>
          </a:xfrm>
          <a:prstGeom prst="rect">
            <a:avLst/>
          </a:prstGeom>
          <a:noFill/>
        </p:spPr>
        <p:txBody>
          <a:bodyPr wrap="square" rtlCol="0">
            <a:spAutoFit/>
          </a:bodyPr>
          <a:lstStyle/>
          <a:p>
            <a:r>
              <a:rPr lang="en-GB" b="1" dirty="0">
                <a:latin typeface="Comic Sans MS" panose="030F0702030302020204" pitchFamily="66" charset="0"/>
              </a:rPr>
              <a:t>At the end of Monday’s parade night…</a:t>
            </a:r>
          </a:p>
        </p:txBody>
      </p:sp>
      <p:sp>
        <p:nvSpPr>
          <p:cNvPr id="11" name="TextBox 10"/>
          <p:cNvSpPr txBox="1"/>
          <p:nvPr/>
        </p:nvSpPr>
        <p:spPr>
          <a:xfrm>
            <a:off x="7510367" y="5973353"/>
            <a:ext cx="3470861" cy="369332"/>
          </a:xfrm>
          <a:prstGeom prst="rect">
            <a:avLst/>
          </a:prstGeom>
          <a:noFill/>
        </p:spPr>
        <p:txBody>
          <a:bodyPr wrap="square" rtlCol="0">
            <a:spAutoFit/>
          </a:bodyPr>
          <a:lstStyle/>
          <a:p>
            <a:r>
              <a:rPr lang="en-GB" b="1" dirty="0">
                <a:latin typeface="Comic Sans MS" panose="030F0702030302020204" pitchFamily="66" charset="0"/>
              </a:rPr>
              <a:t>…parade night Thursday!</a:t>
            </a:r>
          </a:p>
        </p:txBody>
      </p:sp>
      <p:sp>
        <p:nvSpPr>
          <p:cNvPr id="14" name="Arrow: Down 13"/>
          <p:cNvSpPr/>
          <p:nvPr/>
        </p:nvSpPr>
        <p:spPr>
          <a:xfrm rot="17700168">
            <a:off x="4377623" y="3572227"/>
            <a:ext cx="314313" cy="3097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688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does the Air Cadets need good leaders?</a:t>
            </a:r>
          </a:p>
        </p:txBody>
      </p:sp>
      <p:sp>
        <p:nvSpPr>
          <p:cNvPr id="3" name="Content Placeholder 2"/>
          <p:cNvSpPr>
            <a:spLocks noGrp="1"/>
          </p:cNvSpPr>
          <p:nvPr>
            <p:ph idx="1"/>
          </p:nvPr>
        </p:nvSpPr>
        <p:spPr>
          <a:xfrm>
            <a:off x="838200" y="2037086"/>
            <a:ext cx="9000028" cy="4500822"/>
          </a:xfrm>
        </p:spPr>
        <p:txBody>
          <a:bodyPr>
            <a:normAutofit/>
          </a:bodyPr>
          <a:lstStyle/>
          <a:p>
            <a:r>
              <a:rPr lang="en-GB" sz="3200" dirty="0"/>
              <a:t>To direct groups</a:t>
            </a:r>
          </a:p>
          <a:p>
            <a:r>
              <a:rPr lang="en-GB" sz="3200" dirty="0"/>
              <a:t>To perform tasks </a:t>
            </a:r>
          </a:p>
          <a:p>
            <a:r>
              <a:rPr lang="en-GB" sz="3200" dirty="0"/>
              <a:t>Administration</a:t>
            </a:r>
          </a:p>
          <a:p>
            <a:endParaRPr lang="en-GB" sz="3200" dirty="0"/>
          </a:p>
          <a:p>
            <a:pPr marL="0" indent="0" algn="ctr">
              <a:buNone/>
            </a:pPr>
            <a:r>
              <a:rPr lang="en-GB" sz="3600" dirty="0">
                <a:solidFill>
                  <a:srgbClr val="0072CF"/>
                </a:solidFill>
              </a:rPr>
              <a:t>To be a good leader you will always need to brief your team before you start anything else…</a:t>
            </a:r>
          </a:p>
        </p:txBody>
      </p:sp>
    </p:spTree>
    <p:extLst>
      <p:ext uri="{BB962C8B-B14F-4D97-AF65-F5344CB8AC3E}">
        <p14:creationId xmlns:p14="http://schemas.microsoft.com/office/powerpoint/2010/main" val="415270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What is SMEAC?</a:t>
            </a:r>
          </a:p>
        </p:txBody>
      </p:sp>
      <p:sp>
        <p:nvSpPr>
          <p:cNvPr id="3" name="Content Placeholder 2"/>
          <p:cNvSpPr>
            <a:spLocks noGrp="1"/>
          </p:cNvSpPr>
          <p:nvPr>
            <p:ph idx="1"/>
          </p:nvPr>
        </p:nvSpPr>
        <p:spPr>
          <a:xfrm>
            <a:off x="838200" y="1526796"/>
            <a:ext cx="3968692" cy="4669918"/>
          </a:xfrm>
        </p:spPr>
        <p:txBody>
          <a:bodyPr>
            <a:normAutofit fontScale="92500"/>
          </a:bodyPr>
          <a:lstStyle/>
          <a:p>
            <a:r>
              <a:rPr lang="en-GB" sz="3200" dirty="0"/>
              <a:t>SMEAC is an acronym</a:t>
            </a:r>
          </a:p>
          <a:p>
            <a:r>
              <a:rPr lang="en-GB" sz="3200" dirty="0"/>
              <a:t>Acronyms are widely used within the military and cadets for example AWOL, HQAC and ACP. </a:t>
            </a:r>
          </a:p>
          <a:p>
            <a:r>
              <a:rPr lang="en-GB" sz="3200" dirty="0"/>
              <a:t>SMEAC will help you remember how to brief your team effectively </a:t>
            </a:r>
          </a:p>
          <a:p>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1255" y="2743897"/>
            <a:ext cx="3382112" cy="3452817"/>
          </a:xfrm>
          <a:prstGeom prst="rect">
            <a:avLst/>
          </a:prstGeom>
        </p:spPr>
      </p:pic>
      <p:sp>
        <p:nvSpPr>
          <p:cNvPr id="8" name="Thought Bubble: Cloud 7"/>
          <p:cNvSpPr/>
          <p:nvPr/>
        </p:nvSpPr>
        <p:spPr>
          <a:xfrm>
            <a:off x="8722895" y="1637527"/>
            <a:ext cx="1436482" cy="1358335"/>
          </a:xfrm>
          <a:prstGeom prst="cloudCallout">
            <a:avLst>
              <a:gd name="adj1" fmla="val -58589"/>
              <a:gd name="adj2" fmla="val 668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omic Sans MS" panose="030F0702030302020204" pitchFamily="66" charset="0"/>
              </a:rPr>
              <a:t>Huh?</a:t>
            </a:r>
          </a:p>
        </p:txBody>
      </p:sp>
    </p:spTree>
    <p:extLst>
      <p:ext uri="{BB962C8B-B14F-4D97-AF65-F5344CB8AC3E}">
        <p14:creationId xmlns:p14="http://schemas.microsoft.com/office/powerpoint/2010/main" val="176122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Situation</a:t>
            </a:r>
          </a:p>
        </p:txBody>
      </p:sp>
      <p:sp>
        <p:nvSpPr>
          <p:cNvPr id="3" name="Content Placeholder 2"/>
          <p:cNvSpPr>
            <a:spLocks noGrp="1"/>
          </p:cNvSpPr>
          <p:nvPr>
            <p:ph idx="1"/>
          </p:nvPr>
        </p:nvSpPr>
        <p:spPr/>
        <p:txBody>
          <a:bodyPr>
            <a:normAutofit/>
          </a:bodyPr>
          <a:lstStyle/>
          <a:p>
            <a:pPr marL="0" indent="0">
              <a:buNone/>
            </a:pPr>
            <a:r>
              <a:rPr lang="en-GB" sz="4400" b="1" dirty="0">
                <a:solidFill>
                  <a:srgbClr val="FF0000"/>
                </a:solidFill>
                <a:effectLst>
                  <a:outerShdw blurRad="38100" dist="38100" dir="2700000" algn="tl">
                    <a:srgbClr val="000000">
                      <a:alpha val="43137"/>
                    </a:srgbClr>
                  </a:outerShdw>
                </a:effectLst>
              </a:rPr>
              <a:t>S</a:t>
            </a:r>
          </a:p>
          <a:p>
            <a:r>
              <a:rPr lang="en-GB" sz="3200" dirty="0"/>
              <a:t>Situation gives a quick overview of what’s going on</a:t>
            </a:r>
          </a:p>
          <a:p>
            <a:r>
              <a:rPr lang="en-GB" sz="3200" dirty="0"/>
              <a:t>We are….There is….</a:t>
            </a:r>
          </a:p>
          <a:p>
            <a:r>
              <a:rPr lang="en-GB" sz="3200" dirty="0"/>
              <a:t>Situation should only be one or two sentences long</a:t>
            </a:r>
          </a:p>
        </p:txBody>
      </p:sp>
    </p:spTree>
    <p:extLst>
      <p:ext uri="{BB962C8B-B14F-4D97-AF65-F5344CB8AC3E}">
        <p14:creationId xmlns:p14="http://schemas.microsoft.com/office/powerpoint/2010/main" val="283041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Mission</a:t>
            </a:r>
          </a:p>
        </p:txBody>
      </p:sp>
      <p:sp>
        <p:nvSpPr>
          <p:cNvPr id="3" name="Content Placeholder 2"/>
          <p:cNvSpPr>
            <a:spLocks noGrp="1"/>
          </p:cNvSpPr>
          <p:nvPr>
            <p:ph idx="1"/>
          </p:nvPr>
        </p:nvSpPr>
        <p:spPr/>
        <p:txBody>
          <a:bodyPr/>
          <a:lstStyle/>
          <a:p>
            <a:pPr marL="0" indent="0">
              <a:buNone/>
            </a:pPr>
            <a:r>
              <a:rPr lang="en-GB" sz="4400" b="1" dirty="0"/>
              <a:t>S</a:t>
            </a:r>
            <a:r>
              <a:rPr lang="en-GB" sz="4400" b="1" dirty="0">
                <a:solidFill>
                  <a:srgbClr val="FF0000"/>
                </a:solidFill>
                <a:effectLst>
                  <a:outerShdw blurRad="38100" dist="38100" dir="2700000" algn="tl">
                    <a:srgbClr val="000000">
                      <a:alpha val="43137"/>
                    </a:srgbClr>
                  </a:outerShdw>
                </a:effectLst>
              </a:rPr>
              <a:t>M</a:t>
            </a:r>
          </a:p>
          <a:p>
            <a:r>
              <a:rPr lang="en-GB" sz="3200" dirty="0"/>
              <a:t>Mission gives an outline of what you as a team have to do</a:t>
            </a:r>
          </a:p>
          <a:p>
            <a:r>
              <a:rPr lang="en-GB" sz="3200" dirty="0"/>
              <a:t>The mission is to… in order to…</a:t>
            </a:r>
          </a:p>
          <a:p>
            <a:r>
              <a:rPr lang="en-GB" sz="3200" dirty="0"/>
              <a:t>Short, snappy statements</a:t>
            </a:r>
          </a:p>
          <a:p>
            <a:r>
              <a:rPr lang="en-GB" sz="3200" dirty="0"/>
              <a:t>Repeat twice for clarity</a:t>
            </a:r>
          </a:p>
        </p:txBody>
      </p:sp>
    </p:spTree>
    <p:extLst>
      <p:ext uri="{BB962C8B-B14F-4D97-AF65-F5344CB8AC3E}">
        <p14:creationId xmlns:p14="http://schemas.microsoft.com/office/powerpoint/2010/main" val="280954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Execution</a:t>
            </a:r>
          </a:p>
        </p:txBody>
      </p:sp>
      <p:sp>
        <p:nvSpPr>
          <p:cNvPr id="3" name="Content Placeholder 2"/>
          <p:cNvSpPr>
            <a:spLocks noGrp="1"/>
          </p:cNvSpPr>
          <p:nvPr>
            <p:ph idx="1"/>
          </p:nvPr>
        </p:nvSpPr>
        <p:spPr>
          <a:xfrm>
            <a:off x="838200" y="1695893"/>
            <a:ext cx="7836017" cy="4500822"/>
          </a:xfrm>
        </p:spPr>
        <p:txBody>
          <a:bodyPr/>
          <a:lstStyle/>
          <a:p>
            <a:pPr marL="0" indent="0">
              <a:buNone/>
            </a:pPr>
            <a:r>
              <a:rPr lang="en-GB" sz="4400" b="1" dirty="0"/>
              <a:t>SM</a:t>
            </a:r>
            <a:r>
              <a:rPr lang="en-GB" sz="4400" b="1" dirty="0">
                <a:solidFill>
                  <a:srgbClr val="FF0000"/>
                </a:solidFill>
                <a:effectLst>
                  <a:outerShdw blurRad="38100" dist="38100" dir="2700000" algn="tl">
                    <a:srgbClr val="000000">
                      <a:alpha val="43137"/>
                    </a:srgbClr>
                  </a:outerShdw>
                </a:effectLst>
              </a:rPr>
              <a:t>E</a:t>
            </a:r>
          </a:p>
          <a:p>
            <a:r>
              <a:rPr lang="en-GB" sz="3200" dirty="0"/>
              <a:t>The most important part of the briefing</a:t>
            </a:r>
          </a:p>
          <a:p>
            <a:r>
              <a:rPr lang="en-GB" sz="3200" dirty="0"/>
              <a:t>Outline the task in more detail including any equipment or resources available</a:t>
            </a:r>
          </a:p>
          <a:p>
            <a:r>
              <a:rPr lang="en-GB" sz="3200" dirty="0"/>
              <a:t>Inform the team of any limitations or safety instructions</a:t>
            </a:r>
          </a:p>
          <a:p>
            <a:r>
              <a:rPr lang="en-GB" sz="3200" dirty="0"/>
              <a:t>Ask for ideas to formulate the best plan</a:t>
            </a:r>
          </a:p>
          <a:p>
            <a:endParaRPr lang="en-GB" sz="3200" dirty="0"/>
          </a:p>
          <a:p>
            <a:endParaRPr lang="en-GB" sz="3200" dirty="0"/>
          </a:p>
        </p:txBody>
      </p:sp>
    </p:spTree>
    <p:extLst>
      <p:ext uri="{BB962C8B-B14F-4D97-AF65-F5344CB8AC3E}">
        <p14:creationId xmlns:p14="http://schemas.microsoft.com/office/powerpoint/2010/main" val="1991645115"/>
      </p:ext>
    </p:extLst>
  </p:cSld>
  <p:clrMapOvr>
    <a:masterClrMapping/>
  </p:clrMapOvr>
</p:sld>
</file>

<file path=ppt/theme/theme1.xml><?xml version="1.0" encoding="utf-8"?>
<a:theme xmlns:a="http://schemas.openxmlformats.org/drawingml/2006/main" name="First Class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rst Class Theme" id="{1A8594C1-1F41-4DD6-9D0E-08BE63F7BB8C}" vid="{7D930497-8DE6-4FEA-A986-429DCA1C45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First Class Theme</Template>
  <TotalTime>12638</TotalTime>
  <Words>2541</Words>
  <Application>Microsoft Office PowerPoint</Application>
  <PresentationFormat>Widescreen</PresentationFormat>
  <Paragraphs>141</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Myriad Pro</vt:lpstr>
      <vt:lpstr>Myriad Pro Light</vt:lpstr>
      <vt:lpstr>Comic Sans MS</vt:lpstr>
      <vt:lpstr>Arial</vt:lpstr>
      <vt:lpstr>Wingdings</vt:lpstr>
      <vt:lpstr>First Class Theme</vt:lpstr>
      <vt:lpstr>Foundation Leadership: Blue Badge</vt:lpstr>
      <vt:lpstr>Aims</vt:lpstr>
      <vt:lpstr>What makes a Good Leader?</vt:lpstr>
      <vt:lpstr>What makes a Good Leader?</vt:lpstr>
      <vt:lpstr>Why does the Air Cadets need good leaders?</vt:lpstr>
      <vt:lpstr> What is SMEAC?</vt:lpstr>
      <vt:lpstr>Situation</vt:lpstr>
      <vt:lpstr>Mission</vt:lpstr>
      <vt:lpstr>Execution</vt:lpstr>
      <vt:lpstr>Any Questions?</vt:lpstr>
      <vt:lpstr>Check Understanding</vt:lpstr>
      <vt:lpstr>Leadership Briefings</vt:lpstr>
      <vt:lpstr>Example Brief The Staff Brief</vt:lpstr>
      <vt:lpstr>PowerPoint Presentation</vt:lpstr>
      <vt:lpstr>Example Brief Situation</vt:lpstr>
      <vt:lpstr>Example Brief Mission</vt:lpstr>
      <vt:lpstr>Example Brief Mission</vt:lpstr>
      <vt:lpstr>Example Brief Execution</vt:lpstr>
      <vt:lpstr>Example Brief Execution</vt:lpstr>
      <vt:lpstr>Example Brief</vt:lpstr>
      <vt:lpstr>If the task is simple keep the brief simple</vt:lpstr>
      <vt:lpstr>Make an initial plan</vt:lpstr>
      <vt:lpstr>A little planning can go a long way</vt:lpstr>
      <vt:lpstr>Try to think ahead to the pitfalls</vt:lpstr>
      <vt:lpstr>Other Tips</vt:lpstr>
      <vt:lpstr>Scoring and Passing!</vt:lpstr>
      <vt:lpstr>The 10 elements </vt:lpstr>
      <vt:lpstr>The 10 elements</vt:lpstr>
      <vt:lpstr>Team Work</vt:lpstr>
      <vt:lpstr>Any Questions</vt:lpstr>
      <vt:lpstr>Aims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oc.1871@aco.local</dc:creator>
  <cp:lastModifiedBy>Flt Lt T Grocott</cp:lastModifiedBy>
  <cp:revision>78</cp:revision>
  <cp:lastPrinted>2017-09-01T21:47:32Z</cp:lastPrinted>
  <dcterms:created xsi:type="dcterms:W3CDTF">2017-03-04T18:54:34Z</dcterms:created>
  <dcterms:modified xsi:type="dcterms:W3CDTF">2017-09-02T11:15:28Z</dcterms:modified>
</cp:coreProperties>
</file>