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2" r:id="rId6"/>
    <p:sldId id="261" r:id="rId7"/>
    <p:sldId id="263" r:id="rId8"/>
    <p:sldId id="264" r:id="rId9"/>
    <p:sldId id="265" r:id="rId10"/>
    <p:sldId id="266" r:id="rId11"/>
    <p:sldId id="267" r:id="rId12"/>
    <p:sldId id="268" r:id="rId13"/>
    <p:sldId id="260"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4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7275E15-7D55-4DD1-88DC-3D3C2F31AF55}" type="datetimeFigureOut">
              <a:rPr lang="en-GB" smtClean="0"/>
              <a:t>12/04/2021</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8FADC10-DA85-43E4-8A51-0556DFE9D2D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275E15-7D55-4DD1-88DC-3D3C2F31AF55}" type="datetimeFigureOut">
              <a:rPr lang="en-GB" smtClean="0"/>
              <a:t>12/04/2021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275E15-7D55-4DD1-88DC-3D3C2F31AF55}" type="datetimeFigureOut">
              <a:rPr lang="en-GB" smtClean="0"/>
              <a:t>12/04/2021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275E15-7D55-4DD1-88DC-3D3C2F31AF55}" type="datetimeFigureOut">
              <a:rPr lang="en-GB" smtClean="0"/>
              <a:t>12/04/2021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7275E15-7D55-4DD1-88DC-3D3C2F31AF55}" type="datetimeFigureOut">
              <a:rPr lang="en-GB" smtClean="0"/>
              <a:t>12/04/2021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FADC10-DA85-43E4-8A51-0556DFE9D2D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275E15-7D55-4DD1-88DC-3D3C2F31AF55}" type="datetimeFigureOut">
              <a:rPr lang="en-GB" smtClean="0"/>
              <a:t>12/04/2021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7275E15-7D55-4DD1-88DC-3D3C2F31AF55}" type="datetimeFigureOut">
              <a:rPr lang="en-GB" smtClean="0"/>
              <a:t>12/04/2021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7275E15-7D55-4DD1-88DC-3D3C2F31AF55}" type="datetimeFigureOut">
              <a:rPr lang="en-GB" smtClean="0"/>
              <a:t>12/04/2021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75E15-7D55-4DD1-88DC-3D3C2F31AF55}" type="datetimeFigureOut">
              <a:rPr lang="en-GB" smtClean="0"/>
              <a:t>12/04/2021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275E15-7D55-4DD1-88DC-3D3C2F31AF55}" type="datetimeFigureOut">
              <a:rPr lang="en-GB" smtClean="0"/>
              <a:t>12/04/2021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FADC10-DA85-43E4-8A51-0556DFE9D2D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7275E15-7D55-4DD1-88DC-3D3C2F31AF55}" type="datetimeFigureOut">
              <a:rPr lang="en-GB" smtClean="0"/>
              <a:t>12/04/2021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8FADC10-DA85-43E4-8A51-0556DFE9D2D4}"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7275E15-7D55-4DD1-88DC-3D3C2F31AF55}" type="datetimeFigureOut">
              <a:rPr lang="en-GB" smtClean="0"/>
              <a:t>12/04/2021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8FADC10-DA85-43E4-8A51-0556DFE9D2D4}"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340768"/>
            <a:ext cx="8853608" cy="1828800"/>
          </a:xfrm>
        </p:spPr>
        <p:txBody>
          <a:bodyPr>
            <a:normAutofit/>
          </a:bodyPr>
          <a:lstStyle/>
          <a:p>
            <a:r>
              <a:rPr lang="en-GB" sz="4800" dirty="0"/>
              <a:t>The Art of Tea &amp; Coffee Making</a:t>
            </a:r>
          </a:p>
        </p:txBody>
      </p:sp>
      <p:sp>
        <p:nvSpPr>
          <p:cNvPr id="5" name="Subtitle 4">
            <a:extLst>
              <a:ext uri="{FF2B5EF4-FFF2-40B4-BE49-F238E27FC236}">
                <a16:creationId xmlns:a16="http://schemas.microsoft.com/office/drawing/2014/main" id="{864D9AA6-1230-8E4D-B94D-97FB5ADD687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71565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Stage 3: Sugar</a:t>
            </a:r>
          </a:p>
        </p:txBody>
      </p:sp>
      <p:sp>
        <p:nvSpPr>
          <p:cNvPr id="3" name="Content Placeholder 2"/>
          <p:cNvSpPr>
            <a:spLocks noGrp="1"/>
          </p:cNvSpPr>
          <p:nvPr>
            <p:ph idx="1"/>
          </p:nvPr>
        </p:nvSpPr>
        <p:spPr/>
        <p:txBody>
          <a:bodyPr/>
          <a:lstStyle/>
          <a:p>
            <a:r>
              <a:rPr lang="en-GB" dirty="0"/>
              <a:t>Sugar is an optional extra, and divides opinion.</a:t>
            </a:r>
          </a:p>
          <a:p>
            <a:endParaRPr lang="en-GB" dirty="0"/>
          </a:p>
          <a:p>
            <a:r>
              <a:rPr lang="en-GB" dirty="0"/>
              <a:t>Add the correct amount of sugar, as requested. </a:t>
            </a:r>
          </a:p>
          <a:p>
            <a:endParaRPr lang="en-GB" dirty="0"/>
          </a:p>
          <a:p>
            <a:r>
              <a:rPr lang="en-GB" dirty="0"/>
              <a:t>Usually heaped teaspoons, unless specified.</a:t>
            </a:r>
          </a:p>
          <a:p>
            <a:endParaRPr lang="en-GB" dirty="0"/>
          </a:p>
          <a:p>
            <a:r>
              <a:rPr lang="en-GB" dirty="0"/>
              <a:t>STIR IT!!!!!!!!</a:t>
            </a:r>
          </a:p>
        </p:txBody>
      </p:sp>
    </p:spTree>
    <p:extLst>
      <p:ext uri="{BB962C8B-B14F-4D97-AF65-F5344CB8AC3E}">
        <p14:creationId xmlns:p14="http://schemas.microsoft.com/office/powerpoint/2010/main" val="96697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Coffee</a:t>
            </a:r>
          </a:p>
        </p:txBody>
      </p:sp>
      <p:sp>
        <p:nvSpPr>
          <p:cNvPr id="3" name="Content Placeholder 2"/>
          <p:cNvSpPr>
            <a:spLocks noGrp="1"/>
          </p:cNvSpPr>
          <p:nvPr>
            <p:ph idx="1"/>
          </p:nvPr>
        </p:nvSpPr>
        <p:spPr/>
        <p:txBody>
          <a:bodyPr>
            <a:normAutofit lnSpcReduction="10000"/>
          </a:bodyPr>
          <a:lstStyle/>
          <a:p>
            <a:r>
              <a:rPr lang="en-GB" dirty="0"/>
              <a:t>An addictive substance which is made from ground coffee beans and water. (And is over hyped.)</a:t>
            </a:r>
          </a:p>
          <a:p>
            <a:endParaRPr lang="en-GB" dirty="0"/>
          </a:p>
          <a:p>
            <a:r>
              <a:rPr lang="en-GB" dirty="0"/>
              <a:t>Boiling Water + 1 Teaspoon of Coffee + Milk. (Sugar)</a:t>
            </a:r>
          </a:p>
          <a:p>
            <a:endParaRPr lang="en-GB" dirty="0"/>
          </a:p>
          <a:p>
            <a:r>
              <a:rPr lang="en-GB" dirty="0"/>
              <a:t>Important issue: Milk or water first?</a:t>
            </a:r>
          </a:p>
          <a:p>
            <a:endParaRPr lang="en-GB" dirty="0"/>
          </a:p>
          <a:p>
            <a:r>
              <a:rPr lang="en-GB" dirty="0"/>
              <a:t>Adding boiling water directly to coffee may burn it.</a:t>
            </a:r>
          </a:p>
          <a:p>
            <a:endParaRPr lang="en-GB" dirty="0"/>
          </a:p>
          <a:p>
            <a:r>
              <a:rPr lang="en-GB" dirty="0"/>
              <a:t>Add milk first.</a:t>
            </a:r>
          </a:p>
          <a:p>
            <a:pPr marL="0" indent="0">
              <a:buNone/>
            </a:pPr>
            <a:endParaRPr lang="en-GB" dirty="0"/>
          </a:p>
        </p:txBody>
      </p:sp>
    </p:spTree>
    <p:extLst>
      <p:ext uri="{BB962C8B-B14F-4D97-AF65-F5344CB8AC3E}">
        <p14:creationId xmlns:p14="http://schemas.microsoft.com/office/powerpoint/2010/main" val="18031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Coffee Making</a:t>
            </a:r>
          </a:p>
        </p:txBody>
      </p:sp>
      <p:sp>
        <p:nvSpPr>
          <p:cNvPr id="3" name="Content Placeholder 2"/>
          <p:cNvSpPr>
            <a:spLocks noGrp="1"/>
          </p:cNvSpPr>
          <p:nvPr>
            <p:ph idx="1"/>
          </p:nvPr>
        </p:nvSpPr>
        <p:spPr/>
        <p:txBody>
          <a:bodyPr/>
          <a:lstStyle/>
          <a:p>
            <a:r>
              <a:rPr lang="en-GB" dirty="0"/>
              <a:t>Take orders.</a:t>
            </a:r>
          </a:p>
          <a:p>
            <a:r>
              <a:rPr lang="en-GB" dirty="0"/>
              <a:t>After you have poured the boiling water into the tea pot, re-boil the kettle.</a:t>
            </a:r>
          </a:p>
          <a:p>
            <a:r>
              <a:rPr lang="en-GB" dirty="0"/>
              <a:t>At the stage where you arrange the mugs for tea, place 1 teaspoon of coffee in the mugs which require coffee.</a:t>
            </a:r>
          </a:p>
          <a:p>
            <a:r>
              <a:rPr lang="en-GB" dirty="0"/>
              <a:t>Pour a small amount of milk in to the </a:t>
            </a:r>
            <a:r>
              <a:rPr lang="en-GB"/>
              <a:t>coffee cups, this prevents the boiling water burning the coffee)</a:t>
            </a:r>
            <a:endParaRPr lang="en-GB" dirty="0"/>
          </a:p>
          <a:p>
            <a:r>
              <a:rPr lang="en-GB" dirty="0"/>
              <a:t>Add boiling water. (and sugar if required)</a:t>
            </a:r>
          </a:p>
          <a:p>
            <a:r>
              <a:rPr lang="en-GB" dirty="0"/>
              <a:t>Stir </a:t>
            </a:r>
            <a:r>
              <a:rPr lang="en-GB"/>
              <a:t>like heck!</a:t>
            </a:r>
            <a:endParaRPr lang="en-GB" dirty="0"/>
          </a:p>
        </p:txBody>
      </p:sp>
    </p:spTree>
    <p:extLst>
      <p:ext uri="{BB962C8B-B14F-4D97-AF65-F5344CB8AC3E}">
        <p14:creationId xmlns:p14="http://schemas.microsoft.com/office/powerpoint/2010/main" val="403650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Glossary</a:t>
            </a:r>
          </a:p>
        </p:txBody>
      </p:sp>
      <p:sp>
        <p:nvSpPr>
          <p:cNvPr id="3" name="Content Placeholder 2"/>
          <p:cNvSpPr>
            <a:spLocks noGrp="1"/>
          </p:cNvSpPr>
          <p:nvPr>
            <p:ph sz="half" idx="1"/>
          </p:nvPr>
        </p:nvSpPr>
        <p:spPr>
          <a:xfrm>
            <a:off x="457200" y="1920085"/>
            <a:ext cx="8075240" cy="4434840"/>
          </a:xfrm>
        </p:spPr>
        <p:txBody>
          <a:bodyPr>
            <a:normAutofit lnSpcReduction="10000"/>
          </a:bodyPr>
          <a:lstStyle/>
          <a:p>
            <a:r>
              <a:rPr lang="en-GB" dirty="0"/>
              <a:t>Char, Rosie Lea, Brew, Cuppa</a:t>
            </a:r>
          </a:p>
          <a:p>
            <a:endParaRPr lang="en-GB" dirty="0"/>
          </a:p>
          <a:p>
            <a:r>
              <a:rPr lang="en-GB" dirty="0"/>
              <a:t>Not Fortnightly</a:t>
            </a:r>
          </a:p>
          <a:p>
            <a:r>
              <a:rPr lang="en-GB" dirty="0"/>
              <a:t>Julie Andrews</a:t>
            </a:r>
          </a:p>
          <a:p>
            <a:r>
              <a:rPr lang="en-GB" dirty="0"/>
              <a:t>Whoopi Goldberg</a:t>
            </a:r>
          </a:p>
          <a:p>
            <a:r>
              <a:rPr lang="en-GB" dirty="0"/>
              <a:t>NATO Standard	</a:t>
            </a:r>
          </a:p>
          <a:p>
            <a:endParaRPr lang="en-GB" dirty="0"/>
          </a:p>
          <a:p>
            <a:r>
              <a:rPr lang="en-GB" dirty="0"/>
              <a:t>Interview with tea and biscuits.</a:t>
            </a:r>
          </a:p>
          <a:p>
            <a:r>
              <a:rPr lang="en-GB" dirty="0"/>
              <a:t>Interview with tea and no biscuits.</a:t>
            </a:r>
          </a:p>
          <a:p>
            <a:r>
              <a:rPr lang="en-GB" dirty="0"/>
              <a:t>Interview with no tea and no biscuits.</a:t>
            </a:r>
          </a:p>
        </p:txBody>
      </p:sp>
      <p:sp>
        <p:nvSpPr>
          <p:cNvPr id="5" name="Content Placeholder 4"/>
          <p:cNvSpPr>
            <a:spLocks noGrp="1"/>
          </p:cNvSpPr>
          <p:nvPr>
            <p:ph sz="half" idx="2"/>
          </p:nvPr>
        </p:nvSpPr>
        <p:spPr>
          <a:xfrm>
            <a:off x="3563888" y="2780928"/>
            <a:ext cx="4974704" cy="4434840"/>
          </a:xfrm>
        </p:spPr>
        <p:txBody>
          <a:bodyPr>
            <a:normAutofit lnSpcReduction="10000"/>
          </a:bodyPr>
          <a:lstStyle/>
          <a:p>
            <a:r>
              <a:rPr lang="en-GB" dirty="0"/>
              <a:t>Too Weak</a:t>
            </a:r>
          </a:p>
          <a:p>
            <a:r>
              <a:rPr lang="en-GB" dirty="0"/>
              <a:t>White, No Sugar (White ‘nun’)</a:t>
            </a:r>
          </a:p>
          <a:p>
            <a:r>
              <a:rPr lang="en-GB" dirty="0"/>
              <a:t>Black, No Sugar (Black ‘nun’)</a:t>
            </a:r>
          </a:p>
          <a:p>
            <a:r>
              <a:rPr lang="en-GB" dirty="0"/>
              <a:t>Milk, Two sugars</a:t>
            </a:r>
          </a:p>
        </p:txBody>
      </p:sp>
    </p:spTree>
    <p:extLst>
      <p:ext uri="{BB962C8B-B14F-4D97-AF65-F5344CB8AC3E}">
        <p14:creationId xmlns:p14="http://schemas.microsoft.com/office/powerpoint/2010/main" val="13147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370716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a:t>
            </a:r>
          </a:p>
        </p:txBody>
      </p:sp>
      <p:sp>
        <p:nvSpPr>
          <p:cNvPr id="3" name="Content Placeholder 2"/>
          <p:cNvSpPr>
            <a:spLocks noGrp="1"/>
          </p:cNvSpPr>
          <p:nvPr>
            <p:ph idx="1"/>
          </p:nvPr>
        </p:nvSpPr>
        <p:spPr/>
        <p:txBody>
          <a:bodyPr/>
          <a:lstStyle/>
          <a:p>
            <a:r>
              <a:rPr lang="en-GB" dirty="0"/>
              <a:t>Why do cadets make Tea &amp; Coffee?</a:t>
            </a:r>
          </a:p>
          <a:p>
            <a:endParaRPr lang="en-GB" dirty="0"/>
          </a:p>
          <a:p>
            <a:r>
              <a:rPr lang="en-GB" dirty="0"/>
              <a:t>Why this lesson?</a:t>
            </a:r>
          </a:p>
          <a:p>
            <a:endParaRPr lang="en-GB" dirty="0"/>
          </a:p>
          <a:p>
            <a:r>
              <a:rPr lang="en-GB" dirty="0"/>
              <a:t>Tea</a:t>
            </a:r>
          </a:p>
          <a:p>
            <a:endParaRPr lang="en-GB" dirty="0"/>
          </a:p>
          <a:p>
            <a:r>
              <a:rPr lang="en-GB" dirty="0"/>
              <a:t>Coffee</a:t>
            </a:r>
          </a:p>
          <a:p>
            <a:endParaRPr lang="en-GB" dirty="0"/>
          </a:p>
          <a:p>
            <a:r>
              <a:rPr lang="en-GB" dirty="0"/>
              <a:t>Glossary</a:t>
            </a:r>
          </a:p>
          <a:p>
            <a:endParaRPr lang="en-GB" dirty="0"/>
          </a:p>
        </p:txBody>
      </p:sp>
    </p:spTree>
    <p:extLst>
      <p:ext uri="{BB962C8B-B14F-4D97-AF65-F5344CB8AC3E}">
        <p14:creationId xmlns:p14="http://schemas.microsoft.com/office/powerpoint/2010/main" val="53934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do cadets make Tea &amp; Coffee?</a:t>
            </a:r>
          </a:p>
        </p:txBody>
      </p:sp>
      <p:sp>
        <p:nvSpPr>
          <p:cNvPr id="3" name="Content Placeholder 2"/>
          <p:cNvSpPr>
            <a:spLocks noGrp="1"/>
          </p:cNvSpPr>
          <p:nvPr>
            <p:ph idx="1"/>
          </p:nvPr>
        </p:nvSpPr>
        <p:spPr/>
        <p:txBody>
          <a:bodyPr>
            <a:normAutofit fontScale="92500"/>
          </a:bodyPr>
          <a:lstStyle/>
          <a:p>
            <a:r>
              <a:rPr lang="en-GB" dirty="0"/>
              <a:t>Punishment?</a:t>
            </a:r>
          </a:p>
          <a:p>
            <a:endParaRPr lang="en-GB" dirty="0"/>
          </a:p>
          <a:p>
            <a:r>
              <a:rPr lang="en-GB" dirty="0"/>
              <a:t>Staff are lazy?</a:t>
            </a:r>
          </a:p>
          <a:p>
            <a:endParaRPr lang="en-GB" dirty="0"/>
          </a:p>
          <a:p>
            <a:r>
              <a:rPr lang="en-GB" dirty="0"/>
              <a:t>No.</a:t>
            </a:r>
          </a:p>
          <a:p>
            <a:endParaRPr lang="en-GB" dirty="0"/>
          </a:p>
          <a:p>
            <a:r>
              <a:rPr lang="en-GB" dirty="0"/>
              <a:t>Important life skill.</a:t>
            </a:r>
          </a:p>
          <a:p>
            <a:endParaRPr lang="en-GB" dirty="0"/>
          </a:p>
          <a:p>
            <a:r>
              <a:rPr lang="en-GB" dirty="0"/>
              <a:t>Because we need a </a:t>
            </a:r>
            <a:r>
              <a:rPr lang="en-GB"/>
              <a:t>squadron serf </a:t>
            </a:r>
            <a:r>
              <a:rPr lang="en-GB" dirty="0"/>
              <a:t>for </a:t>
            </a:r>
            <a:r>
              <a:rPr lang="en-GB"/>
              <a:t>the night to feed the fact we are all hopelessly addicted to caffeine. (Pity us.)</a:t>
            </a:r>
            <a:endParaRPr lang="en-GB" dirty="0"/>
          </a:p>
        </p:txBody>
      </p:sp>
    </p:spTree>
    <p:extLst>
      <p:ext uri="{BB962C8B-B14F-4D97-AF65-F5344CB8AC3E}">
        <p14:creationId xmlns:p14="http://schemas.microsoft.com/office/powerpoint/2010/main" val="182401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a:t>
            </a:r>
            <a:r>
              <a:rPr lang="en-GB" dirty="0" err="1"/>
              <a:t>cont</a:t>
            </a:r>
            <a:r>
              <a:rPr lang="en-GB" dirty="0"/>
              <a:t>…)</a:t>
            </a:r>
          </a:p>
        </p:txBody>
      </p:sp>
      <p:sp>
        <p:nvSpPr>
          <p:cNvPr id="3" name="Content Placeholder 2"/>
          <p:cNvSpPr>
            <a:spLocks noGrp="1"/>
          </p:cNvSpPr>
          <p:nvPr>
            <p:ph idx="1"/>
          </p:nvPr>
        </p:nvSpPr>
        <p:spPr/>
        <p:txBody>
          <a:bodyPr>
            <a:normAutofit lnSpcReduction="10000"/>
          </a:bodyPr>
          <a:lstStyle/>
          <a:p>
            <a:r>
              <a:rPr lang="en-GB" dirty="0"/>
              <a:t>Good quality tea and coffee making skills are essential.</a:t>
            </a:r>
          </a:p>
          <a:p>
            <a:endParaRPr lang="en-GB" dirty="0"/>
          </a:p>
          <a:p>
            <a:r>
              <a:rPr lang="en-GB" dirty="0"/>
              <a:t>Work:</a:t>
            </a:r>
          </a:p>
          <a:p>
            <a:pPr marL="393192" lvl="1" indent="0">
              <a:buNone/>
            </a:pPr>
            <a:r>
              <a:rPr lang="en-GB" dirty="0"/>
              <a:t>In particular work experience.</a:t>
            </a:r>
          </a:p>
          <a:p>
            <a:pPr marL="393192" lvl="1" indent="0">
              <a:buNone/>
            </a:pPr>
            <a:r>
              <a:rPr lang="en-GB" dirty="0"/>
              <a:t>Internships</a:t>
            </a:r>
          </a:p>
          <a:p>
            <a:pPr marL="393192" lvl="1" indent="0">
              <a:buNone/>
            </a:pPr>
            <a:r>
              <a:rPr lang="en-GB" dirty="0"/>
              <a:t>Menial work with no future prospects</a:t>
            </a:r>
          </a:p>
          <a:p>
            <a:pPr marL="393192" lvl="1" indent="0">
              <a:buNone/>
            </a:pPr>
            <a:endParaRPr lang="en-GB" sz="1000" dirty="0"/>
          </a:p>
          <a:p>
            <a:r>
              <a:rPr lang="en-GB" dirty="0"/>
              <a:t>Social Convention:</a:t>
            </a:r>
          </a:p>
          <a:p>
            <a:pPr lvl="1"/>
            <a:r>
              <a:rPr lang="en-GB" dirty="0"/>
              <a:t>Bad news</a:t>
            </a:r>
          </a:p>
          <a:p>
            <a:pPr lvl="1"/>
            <a:r>
              <a:rPr lang="en-GB" dirty="0"/>
              <a:t>Good news</a:t>
            </a:r>
          </a:p>
          <a:p>
            <a:pPr lvl="1"/>
            <a:r>
              <a:rPr lang="en-GB" dirty="0"/>
              <a:t>Essentially anything that happens in England. Ever.</a:t>
            </a:r>
          </a:p>
          <a:p>
            <a:endParaRPr lang="en-GB" dirty="0"/>
          </a:p>
          <a:p>
            <a:endParaRPr lang="en-GB" dirty="0"/>
          </a:p>
        </p:txBody>
      </p:sp>
    </p:spTree>
    <p:extLst>
      <p:ext uri="{BB962C8B-B14F-4D97-AF65-F5344CB8AC3E}">
        <p14:creationId xmlns:p14="http://schemas.microsoft.com/office/powerpoint/2010/main" val="37152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this lesson?</a:t>
            </a:r>
          </a:p>
        </p:txBody>
      </p:sp>
      <p:sp>
        <p:nvSpPr>
          <p:cNvPr id="3" name="Content Placeholder 2"/>
          <p:cNvSpPr>
            <a:spLocks noGrp="1"/>
          </p:cNvSpPr>
          <p:nvPr>
            <p:ph idx="1"/>
          </p:nvPr>
        </p:nvSpPr>
        <p:spPr>
          <a:xfrm>
            <a:off x="457200" y="1935480"/>
            <a:ext cx="8229600" cy="4805888"/>
          </a:xfrm>
        </p:spPr>
        <p:txBody>
          <a:bodyPr>
            <a:normAutofit fontScale="85000" lnSpcReduction="20000"/>
          </a:bodyPr>
          <a:lstStyle/>
          <a:p>
            <a:r>
              <a:rPr lang="en-GB"/>
              <a:t>You’re all generally </a:t>
            </a:r>
            <a:r>
              <a:rPr lang="en-GB" dirty="0"/>
              <a:t>crap at it.</a:t>
            </a:r>
          </a:p>
          <a:p>
            <a:r>
              <a:rPr lang="en-GB"/>
              <a:t>Common complaints</a:t>
            </a:r>
            <a:r>
              <a:rPr lang="en-GB" dirty="0"/>
              <a:t>:</a:t>
            </a:r>
          </a:p>
          <a:p>
            <a:pPr lvl="1"/>
            <a:r>
              <a:rPr lang="en-GB" dirty="0"/>
              <a:t>“Has this even seen a tea bag?”</a:t>
            </a:r>
          </a:p>
          <a:p>
            <a:pPr lvl="1"/>
            <a:endParaRPr lang="en-GB" dirty="0"/>
          </a:p>
          <a:p>
            <a:pPr lvl="1"/>
            <a:r>
              <a:rPr lang="en-GB" dirty="0"/>
              <a:t>“Did they even boil the kettle?”</a:t>
            </a:r>
          </a:p>
          <a:p>
            <a:pPr lvl="1"/>
            <a:endParaRPr lang="en-GB" dirty="0"/>
          </a:p>
          <a:p>
            <a:pPr lvl="1"/>
            <a:r>
              <a:rPr lang="en-GB" dirty="0"/>
              <a:t>“There’s a tea bag in my cup…”</a:t>
            </a:r>
          </a:p>
          <a:p>
            <a:pPr lvl="1"/>
            <a:endParaRPr lang="en-GB" dirty="0"/>
          </a:p>
          <a:p>
            <a:pPr lvl="1"/>
            <a:r>
              <a:rPr lang="en-GB" dirty="0"/>
              <a:t>“Did they put any tea in this milk?”</a:t>
            </a:r>
          </a:p>
          <a:p>
            <a:pPr lvl="1"/>
            <a:endParaRPr lang="en-GB" dirty="0"/>
          </a:p>
          <a:p>
            <a:pPr lvl="1"/>
            <a:r>
              <a:rPr lang="en-GB" dirty="0"/>
              <a:t>“WHERE’S MY  #@:£&amp;%!  SUGAR!!!”</a:t>
            </a:r>
          </a:p>
          <a:p>
            <a:pPr lvl="1"/>
            <a:endParaRPr lang="en-GB" dirty="0"/>
          </a:p>
          <a:p>
            <a:pPr lvl="1"/>
            <a:r>
              <a:rPr lang="en-GB" dirty="0"/>
              <a:t>“ARGGHH #@:£&amp;%! SUGAR!!!”</a:t>
            </a:r>
          </a:p>
          <a:p>
            <a:pPr lvl="1"/>
            <a:endParaRPr lang="en-GB" dirty="0"/>
          </a:p>
          <a:p>
            <a:r>
              <a:rPr lang="en-GB" dirty="0"/>
              <a:t>Good tea = Happy Staff.</a:t>
            </a:r>
          </a:p>
          <a:p>
            <a:pPr lvl="1"/>
            <a:endParaRPr lang="en-GB" dirty="0"/>
          </a:p>
          <a:p>
            <a:pPr lvl="1"/>
            <a:endParaRPr lang="en-GB" dirty="0"/>
          </a:p>
        </p:txBody>
      </p:sp>
    </p:spTree>
    <p:extLst>
      <p:ext uri="{BB962C8B-B14F-4D97-AF65-F5344CB8AC3E}">
        <p14:creationId xmlns:p14="http://schemas.microsoft.com/office/powerpoint/2010/main" val="262970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a:t>
            </a:r>
          </a:p>
        </p:txBody>
      </p:sp>
      <p:sp>
        <p:nvSpPr>
          <p:cNvPr id="3" name="Content Placeholder 2"/>
          <p:cNvSpPr>
            <a:spLocks noGrp="1"/>
          </p:cNvSpPr>
          <p:nvPr>
            <p:ph idx="1"/>
          </p:nvPr>
        </p:nvSpPr>
        <p:spPr>
          <a:xfrm>
            <a:off x="457200" y="1809098"/>
            <a:ext cx="8229600" cy="4389120"/>
          </a:xfrm>
        </p:spPr>
        <p:txBody>
          <a:bodyPr/>
          <a:lstStyle/>
          <a:p>
            <a:r>
              <a:rPr lang="en-GB" dirty="0"/>
              <a:t>“A hot drink made by infusing the dried, crushed leaves of the tea plant in boiling water.”</a:t>
            </a:r>
          </a:p>
          <a:p>
            <a:endParaRPr lang="en-GB" dirty="0"/>
          </a:p>
          <a:p>
            <a:r>
              <a:rPr lang="en-GB" dirty="0"/>
              <a:t>Teabag + BOILING water + Milk + Sugar (optional) – Teabag = Tea</a:t>
            </a:r>
          </a:p>
          <a:p>
            <a:endParaRPr lang="en-GB" dirty="0"/>
          </a:p>
          <a:p>
            <a:r>
              <a:rPr lang="en-GB" dirty="0"/>
              <a:t>Any of these being absent (or present) </a:t>
            </a:r>
            <a:r>
              <a:rPr lang="en-GB"/>
              <a:t>= de-motivated and de-energised </a:t>
            </a:r>
            <a:r>
              <a:rPr lang="en-GB" dirty="0"/>
              <a:t>staff.</a:t>
            </a:r>
          </a:p>
          <a:p>
            <a:endParaRPr lang="en-GB" dirty="0"/>
          </a:p>
          <a:p>
            <a:endParaRPr lang="en-GB" dirty="0"/>
          </a:p>
        </p:txBody>
      </p:sp>
    </p:spTree>
    <p:extLst>
      <p:ext uri="{BB962C8B-B14F-4D97-AF65-F5344CB8AC3E}">
        <p14:creationId xmlns:p14="http://schemas.microsoft.com/office/powerpoint/2010/main" val="183407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Stage 1: Brewing</a:t>
            </a:r>
          </a:p>
        </p:txBody>
      </p:sp>
      <p:sp>
        <p:nvSpPr>
          <p:cNvPr id="3" name="Content Placeholder 2"/>
          <p:cNvSpPr>
            <a:spLocks noGrp="1"/>
          </p:cNvSpPr>
          <p:nvPr>
            <p:ph idx="1"/>
          </p:nvPr>
        </p:nvSpPr>
        <p:spPr/>
        <p:txBody>
          <a:bodyPr/>
          <a:lstStyle/>
          <a:p>
            <a:pPr marL="514350" indent="-514350">
              <a:buFont typeface="+mj-lt"/>
              <a:buAutoNum type="arabicPeriod"/>
            </a:pPr>
            <a:r>
              <a:rPr lang="en-GB" dirty="0"/>
              <a:t>Put more water than needed in the kettle.</a:t>
            </a:r>
          </a:p>
          <a:p>
            <a:pPr marL="514350" indent="-514350">
              <a:buFont typeface="+mj-lt"/>
              <a:buAutoNum type="arabicPeriod"/>
            </a:pPr>
            <a:r>
              <a:rPr lang="en-GB" dirty="0"/>
              <a:t>Turn it on!</a:t>
            </a:r>
          </a:p>
          <a:p>
            <a:pPr marL="514350" indent="-514350">
              <a:buFont typeface="+mj-lt"/>
              <a:buAutoNum type="arabicPeriod"/>
            </a:pPr>
            <a:r>
              <a:rPr lang="en-GB" dirty="0"/>
              <a:t>Take tea and coffee orders while kettle is boiling.</a:t>
            </a:r>
          </a:p>
          <a:p>
            <a:pPr marL="514350" indent="-514350">
              <a:buFont typeface="+mj-lt"/>
              <a:buAutoNum type="arabicPeriod"/>
            </a:pPr>
            <a:r>
              <a:rPr lang="en-GB" dirty="0"/>
              <a:t>Calculate how many tea bags you need.</a:t>
            </a:r>
          </a:p>
          <a:p>
            <a:pPr marL="365760" lvl="1" indent="0">
              <a:buNone/>
            </a:pPr>
            <a:r>
              <a:rPr lang="en-GB" dirty="0"/>
              <a:t>(1 tea </a:t>
            </a:r>
            <a:r>
              <a:rPr lang="en-GB"/>
              <a:t>bag per person, plus one for the pot.)</a:t>
            </a:r>
            <a:endParaRPr lang="en-GB" dirty="0"/>
          </a:p>
          <a:p>
            <a:pPr marL="514350" indent="-514350">
              <a:buFont typeface="+mj-lt"/>
              <a:buAutoNum type="arabicPeriod"/>
            </a:pPr>
            <a:r>
              <a:rPr lang="en-GB" b="1" dirty="0"/>
              <a:t>Warm the pot.</a:t>
            </a:r>
          </a:p>
          <a:p>
            <a:pPr marL="514350" indent="-514350">
              <a:buFont typeface="+mj-lt"/>
              <a:buAutoNum type="arabicPeriod"/>
            </a:pPr>
            <a:r>
              <a:rPr lang="en-GB" dirty="0"/>
              <a:t>Add teabags to teapot</a:t>
            </a:r>
          </a:p>
          <a:p>
            <a:pPr marL="514350" indent="-514350">
              <a:buFont typeface="+mj-lt"/>
              <a:buAutoNum type="arabicPeriod"/>
            </a:pPr>
            <a:r>
              <a:rPr lang="en-GB" dirty="0"/>
              <a:t>Take the teapot to the kettle and add </a:t>
            </a:r>
            <a:r>
              <a:rPr lang="en-GB" b="1" dirty="0"/>
              <a:t>boiling</a:t>
            </a:r>
            <a:r>
              <a:rPr lang="en-GB" dirty="0"/>
              <a:t> water.</a:t>
            </a:r>
          </a:p>
          <a:p>
            <a:pPr marL="514350" indent="-514350">
              <a:buFont typeface="+mj-lt"/>
              <a:buAutoNum type="arabicPeriod"/>
            </a:pPr>
            <a:r>
              <a:rPr lang="en-GB" dirty="0"/>
              <a:t>Leave to brew.</a:t>
            </a:r>
          </a:p>
        </p:txBody>
      </p:sp>
    </p:spTree>
    <p:extLst>
      <p:ext uri="{BB962C8B-B14F-4D97-AF65-F5344CB8AC3E}">
        <p14:creationId xmlns:p14="http://schemas.microsoft.com/office/powerpoint/2010/main" val="279524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Milk</a:t>
            </a:r>
          </a:p>
        </p:txBody>
      </p:sp>
      <p:sp>
        <p:nvSpPr>
          <p:cNvPr id="3" name="Content Placeholder 2"/>
          <p:cNvSpPr>
            <a:spLocks noGrp="1"/>
          </p:cNvSpPr>
          <p:nvPr>
            <p:ph idx="1"/>
          </p:nvPr>
        </p:nvSpPr>
        <p:spPr/>
        <p:txBody>
          <a:bodyPr>
            <a:normAutofit lnSpcReduction="10000"/>
          </a:bodyPr>
          <a:lstStyle/>
          <a:p>
            <a:r>
              <a:rPr lang="en-GB" dirty="0"/>
              <a:t>Important issue: Milk first or second?</a:t>
            </a:r>
          </a:p>
          <a:p>
            <a:endParaRPr lang="en-GB" dirty="0"/>
          </a:p>
          <a:p>
            <a:pPr marL="393192" lvl="1" indent="0">
              <a:buNone/>
            </a:pPr>
            <a:r>
              <a:rPr lang="en-GB" dirty="0"/>
              <a:t>“Tenthly, one should pour tea into the cup first. This is one of the most controversial points of all; indeed in every family in Britain there are probably two schools of thought on the subject. The milk-first school can bring forward some fairly strong arguments, but I maintain that my own argument is unanswerable. This is that, by putting the tea in first and stirring as one pours, one can exactly regulate the amount of milk whereas one is liable to put in too much milk if one does it the other way round.”</a:t>
            </a:r>
          </a:p>
          <a:p>
            <a:pPr marL="393192" lvl="1" indent="0">
              <a:buNone/>
            </a:pPr>
            <a:r>
              <a:rPr lang="en-GB" dirty="0"/>
              <a:t>- George Orwell</a:t>
            </a:r>
          </a:p>
          <a:p>
            <a:endParaRPr lang="en-GB" dirty="0"/>
          </a:p>
        </p:txBody>
      </p:sp>
    </p:spTree>
    <p:extLst>
      <p:ext uri="{BB962C8B-B14F-4D97-AF65-F5344CB8AC3E}">
        <p14:creationId xmlns:p14="http://schemas.microsoft.com/office/powerpoint/2010/main" val="67673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Stage 2: Making the perfect cuppa</a:t>
            </a:r>
          </a:p>
        </p:txBody>
      </p:sp>
      <p:sp>
        <p:nvSpPr>
          <p:cNvPr id="3" name="Content Placeholder 2"/>
          <p:cNvSpPr>
            <a:spLocks noGrp="1"/>
          </p:cNvSpPr>
          <p:nvPr>
            <p:ph idx="1"/>
          </p:nvPr>
        </p:nvSpPr>
        <p:spPr/>
        <p:txBody>
          <a:bodyPr/>
          <a:lstStyle/>
          <a:p>
            <a:r>
              <a:rPr lang="en-GB" dirty="0"/>
              <a:t>We now have a tea pot full of HOT tea infusion.</a:t>
            </a:r>
          </a:p>
          <a:p>
            <a:pPr marL="514350" indent="-514350">
              <a:buFont typeface="+mj-lt"/>
              <a:buAutoNum type="arabicPeriod"/>
            </a:pPr>
            <a:r>
              <a:rPr lang="en-GB" dirty="0"/>
              <a:t>Arrange the mugs for pouring</a:t>
            </a:r>
          </a:p>
          <a:p>
            <a:pPr marL="514350" indent="-514350">
              <a:buFont typeface="+mj-lt"/>
              <a:buAutoNum type="arabicPeriod"/>
            </a:pPr>
            <a:r>
              <a:rPr lang="en-GB" dirty="0"/>
              <a:t>Pour the tea into the mugs</a:t>
            </a:r>
          </a:p>
          <a:p>
            <a:pPr marL="514350" indent="-514350">
              <a:buFont typeface="+mj-lt"/>
              <a:buAutoNum type="arabicPeriod"/>
            </a:pPr>
            <a:r>
              <a:rPr lang="en-GB" dirty="0"/>
              <a:t>Add a dash of milk. This regulates the strength of the cuppa.</a:t>
            </a:r>
          </a:p>
          <a:p>
            <a:pPr marL="514350" indent="-514350">
              <a:buFont typeface="+mj-lt"/>
              <a:buAutoNum type="arabicPeriod"/>
            </a:pPr>
            <a:r>
              <a:rPr lang="en-GB" dirty="0"/>
              <a:t>People with a taste for weak or milky tea need more milk.</a:t>
            </a:r>
          </a:p>
          <a:p>
            <a:pPr marL="514350" indent="-514350">
              <a:buFont typeface="+mj-lt"/>
              <a:buAutoNum type="arabicPeriod"/>
            </a:pPr>
            <a:r>
              <a:rPr lang="en-GB" dirty="0"/>
              <a:t>How strong is ‘strong’?</a:t>
            </a:r>
          </a:p>
        </p:txBody>
      </p:sp>
    </p:spTree>
    <p:extLst>
      <p:ext uri="{BB962C8B-B14F-4D97-AF65-F5344CB8AC3E}">
        <p14:creationId xmlns:p14="http://schemas.microsoft.com/office/powerpoint/2010/main" val="9337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667</Words>
  <Application>Microsoft Office PowerPoint</Application>
  <PresentationFormat>On-screen Show (4:3)</PresentationFormat>
  <Paragraphs>119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The Art of Tea &amp; Coffee Making</vt:lpstr>
      <vt:lpstr>Scope</vt:lpstr>
      <vt:lpstr>Why do cadets make Tea &amp; Coffee?</vt:lpstr>
      <vt:lpstr>Why? (cont…)</vt:lpstr>
      <vt:lpstr>Why this lesson?</vt:lpstr>
      <vt:lpstr>Tea</vt:lpstr>
      <vt:lpstr>Stage 1: Brewing</vt:lpstr>
      <vt:lpstr>Milk</vt:lpstr>
      <vt:lpstr>Stage 2: Making the perfect cuppa</vt:lpstr>
      <vt:lpstr>Stage 3: Sugar</vt:lpstr>
      <vt:lpstr>Coffee</vt:lpstr>
      <vt:lpstr>Coffee Making</vt:lpstr>
      <vt:lpstr>Glossary</vt:lpstr>
      <vt:lpstr>Any Questions?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Tea &amp; Coffee Making</dc:title>
  <dc:creator>1064</dc:creator>
  <cp:lastModifiedBy>Alec Small</cp:lastModifiedBy>
  <cp:revision>10</cp:revision>
  <dcterms:created xsi:type="dcterms:W3CDTF">2012-08-28T17:52:13Z</dcterms:created>
  <dcterms:modified xsi:type="dcterms:W3CDTF">2021-04-12T06:28:36Z</dcterms:modified>
</cp:coreProperties>
</file>